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Helvetica Neue"/>
      <p:regular r:id="rId41"/>
      <p:bold r:id="rId42"/>
      <p:italic r:id="rId43"/>
      <p:boldItalic r:id="rId44"/>
    </p:embeddedFont>
    <p:embeddedFont>
      <p:font typeface="Helvetica Neue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HelveticaNeue-bold.fntdata"/><Relationship Id="rId41" Type="http://schemas.openxmlformats.org/officeDocument/2006/relationships/font" Target="fonts/HelveticaNeue-regular.fntdata"/><Relationship Id="rId22" Type="http://schemas.openxmlformats.org/officeDocument/2006/relationships/slide" Target="slides/slide17.xml"/><Relationship Id="rId44" Type="http://schemas.openxmlformats.org/officeDocument/2006/relationships/font" Target="fonts/HelveticaNeue-boldItalic.fntdata"/><Relationship Id="rId21" Type="http://schemas.openxmlformats.org/officeDocument/2006/relationships/slide" Target="slides/slide16.xml"/><Relationship Id="rId43" Type="http://schemas.openxmlformats.org/officeDocument/2006/relationships/font" Target="fonts/HelveticaNeue-italic.fntdata"/><Relationship Id="rId24" Type="http://schemas.openxmlformats.org/officeDocument/2006/relationships/slide" Target="slides/slide19.xml"/><Relationship Id="rId46" Type="http://schemas.openxmlformats.org/officeDocument/2006/relationships/font" Target="fonts/HelveticaNeueLight-bold.fntdata"/><Relationship Id="rId23" Type="http://schemas.openxmlformats.org/officeDocument/2006/relationships/slide" Target="slides/slide18.xml"/><Relationship Id="rId45" Type="http://schemas.openxmlformats.org/officeDocument/2006/relationships/font" Target="fonts/HelveticaNeue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HelveticaNeueLight-boldItalic.fntdata"/><Relationship Id="rId25" Type="http://schemas.openxmlformats.org/officeDocument/2006/relationships/slide" Target="slides/slide20.xml"/><Relationship Id="rId47" Type="http://schemas.openxmlformats.org/officeDocument/2006/relationships/font" Target="fonts/HelveticaNeueLight-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6d6a6abd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6d6a6abd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6d6a6abd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6d6a6abd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6d6a6abd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6d6a6abd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7dd083f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7dd083f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7dd083f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7dd083f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7dd083fd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7dd083fd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7dd083fd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7dd083fd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7dd083fd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7dd083fd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7dd083fd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7dd083fd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7dd083fd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7dd083fd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86643aa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86643aa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7dd083fd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7dd083fd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7dd083fd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7dd083fd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7dd083f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7dd083f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7dd083fd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7dd083fd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7dd083fd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7dd083fd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7dd083fd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7dd083fd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7dd083fd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7dd083fd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7dd083fd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7dd083fd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7dd083fd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7dd083fd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7dd083fd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7dd083fd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6d6a6ab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6d6a6ab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7dd083fd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7dd083fd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7dd083fd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7dd083fd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6d6a6abd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6d6a6ab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6d6a6abd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6d6a6abd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6d6a6abd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6d6a6abd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4027bdd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4027bdd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4027bdd8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4027bdd8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4027bdd8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4027bdd8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 name="Google Shape;17;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600"/>
              <a:buNone/>
              <a:defRPr/>
            </a:lvl1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30200" lvl="0" marL="457200" algn="ctr">
              <a:spcBef>
                <a:spcPts val="0"/>
              </a:spcBef>
              <a:spcAft>
                <a:spcPts val="0"/>
              </a:spcAft>
              <a:buSzPts val="16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311700" y="609600"/>
            <a:ext cx="4806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lvl1pPr indent="-298450" lvl="0" marL="457200">
              <a:lnSpc>
                <a:spcPct val="150000"/>
              </a:lnSpc>
              <a:spcBef>
                <a:spcPts val="0"/>
              </a:spcBef>
              <a:spcAft>
                <a:spcPts val="0"/>
              </a:spcAft>
              <a:buSzPts val="1100"/>
              <a:buChar char="●"/>
              <a:defRPr sz="1100"/>
            </a:lvl1pPr>
            <a:lvl2pPr indent="-304800" lvl="1" marL="914400">
              <a:lnSpc>
                <a:spcPct val="150000"/>
              </a:lnSpc>
              <a:spcBef>
                <a:spcPts val="0"/>
              </a:spcBef>
              <a:spcAft>
                <a:spcPts val="0"/>
              </a:spcAft>
              <a:buSzPts val="1200"/>
              <a:buChar char="○"/>
              <a:defRPr/>
            </a:lvl2pPr>
            <a:lvl3pPr indent="-304800" lvl="2" marL="1371600">
              <a:lnSpc>
                <a:spcPct val="150000"/>
              </a:lnSpc>
              <a:spcBef>
                <a:spcPts val="0"/>
              </a:spcBef>
              <a:spcAft>
                <a:spcPts val="0"/>
              </a:spcAft>
              <a:buSzPts val="1200"/>
              <a:buChar char="■"/>
              <a:defRPr/>
            </a:lvl3pPr>
            <a:lvl4pPr indent="-304800" lvl="3" marL="1828800">
              <a:lnSpc>
                <a:spcPct val="150000"/>
              </a:lnSpc>
              <a:spcBef>
                <a:spcPts val="0"/>
              </a:spcBef>
              <a:spcAft>
                <a:spcPts val="0"/>
              </a:spcAft>
              <a:buSzPts val="1200"/>
              <a:buChar char="●"/>
              <a:defRPr/>
            </a:lvl4pPr>
            <a:lvl5pPr indent="-304800" lvl="4" marL="2286000">
              <a:lnSpc>
                <a:spcPct val="150000"/>
              </a:lnSpc>
              <a:spcBef>
                <a:spcPts val="0"/>
              </a:spcBef>
              <a:spcAft>
                <a:spcPts val="0"/>
              </a:spcAft>
              <a:buSzPts val="1200"/>
              <a:buChar char="○"/>
              <a:defRPr/>
            </a:lvl5pPr>
            <a:lvl6pPr indent="-304800" lvl="5" marL="2743200">
              <a:lnSpc>
                <a:spcPct val="150000"/>
              </a:lnSpc>
              <a:spcBef>
                <a:spcPts val="0"/>
              </a:spcBef>
              <a:spcAft>
                <a:spcPts val="0"/>
              </a:spcAft>
              <a:buSzPts val="1200"/>
              <a:buChar char="■"/>
              <a:defRPr/>
            </a:lvl6pPr>
            <a:lvl7pPr indent="-304800" lvl="6" marL="3200400">
              <a:lnSpc>
                <a:spcPct val="150000"/>
              </a:lnSpc>
              <a:spcBef>
                <a:spcPts val="0"/>
              </a:spcBef>
              <a:spcAft>
                <a:spcPts val="0"/>
              </a:spcAft>
              <a:buSzPts val="1200"/>
              <a:buChar char="●"/>
              <a:defRPr/>
            </a:lvl7pPr>
            <a:lvl8pPr indent="-304800" lvl="7" marL="3657600">
              <a:lnSpc>
                <a:spcPct val="150000"/>
              </a:lnSpc>
              <a:spcBef>
                <a:spcPts val="0"/>
              </a:spcBef>
              <a:spcAft>
                <a:spcPts val="0"/>
              </a:spcAft>
              <a:buSzPts val="1200"/>
              <a:buChar char="○"/>
              <a:defRPr/>
            </a:lvl8pPr>
            <a:lvl9pPr indent="-304800" lvl="8" marL="4114800">
              <a:lnSpc>
                <a:spcPct val="150000"/>
              </a:lnSpc>
              <a:spcBef>
                <a:spcPts val="0"/>
              </a:spcBef>
              <a:spcAft>
                <a:spcPts val="0"/>
              </a:spcAft>
              <a:buSzPts val="12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609600"/>
            <a:ext cx="4806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AND_TWO_COLUMNS_1">
    <p:spTree>
      <p:nvGrpSpPr>
        <p:cNvPr id="31" name="Shape 31"/>
        <p:cNvGrpSpPr/>
        <p:nvPr/>
      </p:nvGrpSpPr>
      <p:grpSpPr>
        <a:xfrm>
          <a:off x="0" y="0"/>
          <a:ext cx="0" cy="0"/>
          <a:chOff x="0" y="0"/>
          <a:chExt cx="0" cy="0"/>
        </a:xfrm>
      </p:grpSpPr>
      <p:sp>
        <p:nvSpPr>
          <p:cNvPr id="32" name="Google Shape;32;p6"/>
          <p:cNvSpPr txBox="1"/>
          <p:nvPr>
            <p:ph type="title"/>
          </p:nvPr>
        </p:nvSpPr>
        <p:spPr>
          <a:xfrm>
            <a:off x="311700" y="609600"/>
            <a:ext cx="480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 name="Google Shape;33;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11700" y="609600"/>
            <a:ext cx="4806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1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1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30200" lvl="0" marL="457200">
              <a:spcBef>
                <a:spcPts val="0"/>
              </a:spcBef>
              <a:spcAft>
                <a:spcPts val="0"/>
              </a:spcAft>
              <a:buSzPts val="16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609600"/>
            <a:ext cx="48060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99775" y="1144575"/>
            <a:ext cx="8520600" cy="3416400"/>
          </a:xfrm>
          <a:prstGeom prst="rect">
            <a:avLst/>
          </a:prstGeom>
          <a:noFill/>
          <a:ln>
            <a:noFill/>
          </a:ln>
        </p:spPr>
        <p:txBody>
          <a:bodyPr anchorCtr="0" anchor="t" bIns="91425" lIns="91425" spcFirstLastPara="1" rIns="91425" wrap="square" tIns="91425">
            <a:normAutofit/>
          </a:bodyPr>
          <a:lstStyle>
            <a:lvl1pPr indent="-330200" lvl="0" marL="457200">
              <a:lnSpc>
                <a:spcPct val="115000"/>
              </a:lnSpc>
              <a:spcBef>
                <a:spcPts val="0"/>
              </a:spcBef>
              <a:spcAft>
                <a:spcPts val="0"/>
              </a:spcAft>
              <a:buClr>
                <a:schemeClr val="dk2"/>
              </a:buClr>
              <a:buSzPts val="1600"/>
              <a:buChar char="●"/>
              <a:defRPr sz="1600">
                <a:solidFill>
                  <a:schemeClr val="dk2"/>
                </a:solidFill>
              </a:defRPr>
            </a:lvl1pPr>
            <a:lvl2pPr indent="-304800" lvl="1" marL="914400">
              <a:lnSpc>
                <a:spcPct val="115000"/>
              </a:lnSpc>
              <a:spcBef>
                <a:spcPts val="0"/>
              </a:spcBef>
              <a:spcAft>
                <a:spcPts val="0"/>
              </a:spcAft>
              <a:buClr>
                <a:schemeClr val="dk2"/>
              </a:buClr>
              <a:buSzPts val="1200"/>
              <a:buChar char="○"/>
              <a:defRPr sz="1200">
                <a:solidFill>
                  <a:schemeClr val="dk2"/>
                </a:solidFill>
              </a:defRPr>
            </a:lvl2pPr>
            <a:lvl3pPr indent="-304800" lvl="2" marL="1371600">
              <a:lnSpc>
                <a:spcPct val="115000"/>
              </a:lnSpc>
              <a:spcBef>
                <a:spcPts val="0"/>
              </a:spcBef>
              <a:spcAft>
                <a:spcPts val="0"/>
              </a:spcAft>
              <a:buClr>
                <a:schemeClr val="dk2"/>
              </a:buClr>
              <a:buSzPts val="1200"/>
              <a:buChar char="■"/>
              <a:defRPr sz="1200">
                <a:solidFill>
                  <a:schemeClr val="dk2"/>
                </a:solidFill>
              </a:defRPr>
            </a:lvl3pPr>
            <a:lvl4pPr indent="-304800" lvl="3" marL="1828800">
              <a:lnSpc>
                <a:spcPct val="115000"/>
              </a:lnSpc>
              <a:spcBef>
                <a:spcPts val="0"/>
              </a:spcBef>
              <a:spcAft>
                <a:spcPts val="0"/>
              </a:spcAft>
              <a:buClr>
                <a:schemeClr val="dk2"/>
              </a:buClr>
              <a:buSzPts val="1200"/>
              <a:buChar char="●"/>
              <a:defRPr sz="1200">
                <a:solidFill>
                  <a:schemeClr val="dk2"/>
                </a:solidFill>
              </a:defRPr>
            </a:lvl4pPr>
            <a:lvl5pPr indent="-304800" lvl="4" marL="2286000">
              <a:lnSpc>
                <a:spcPct val="115000"/>
              </a:lnSpc>
              <a:spcBef>
                <a:spcPts val="0"/>
              </a:spcBef>
              <a:spcAft>
                <a:spcPts val="0"/>
              </a:spcAft>
              <a:buClr>
                <a:schemeClr val="dk2"/>
              </a:buClr>
              <a:buSzPts val="1200"/>
              <a:buChar char="○"/>
              <a:defRPr sz="1200">
                <a:solidFill>
                  <a:schemeClr val="dk2"/>
                </a:solidFill>
              </a:defRPr>
            </a:lvl5pPr>
            <a:lvl6pPr indent="-304800" lvl="5" marL="2743200">
              <a:lnSpc>
                <a:spcPct val="115000"/>
              </a:lnSpc>
              <a:spcBef>
                <a:spcPts val="0"/>
              </a:spcBef>
              <a:spcAft>
                <a:spcPts val="0"/>
              </a:spcAft>
              <a:buClr>
                <a:schemeClr val="dk2"/>
              </a:buClr>
              <a:buSzPts val="1200"/>
              <a:buChar char="■"/>
              <a:defRPr sz="1200">
                <a:solidFill>
                  <a:schemeClr val="dk2"/>
                </a:solidFill>
              </a:defRPr>
            </a:lvl6pPr>
            <a:lvl7pPr indent="-304800" lvl="6" marL="3200400">
              <a:lnSpc>
                <a:spcPct val="115000"/>
              </a:lnSpc>
              <a:spcBef>
                <a:spcPts val="0"/>
              </a:spcBef>
              <a:spcAft>
                <a:spcPts val="0"/>
              </a:spcAft>
              <a:buClr>
                <a:schemeClr val="dk2"/>
              </a:buClr>
              <a:buSzPts val="1200"/>
              <a:buChar char="●"/>
              <a:defRPr sz="1200">
                <a:solidFill>
                  <a:schemeClr val="dk2"/>
                </a:solidFill>
              </a:defRPr>
            </a:lvl7pPr>
            <a:lvl8pPr indent="-304800" lvl="7" marL="3657600">
              <a:lnSpc>
                <a:spcPct val="115000"/>
              </a:lnSpc>
              <a:spcBef>
                <a:spcPts val="0"/>
              </a:spcBef>
              <a:spcAft>
                <a:spcPts val="0"/>
              </a:spcAft>
              <a:buClr>
                <a:schemeClr val="dk2"/>
              </a:buClr>
              <a:buSzPts val="1200"/>
              <a:buChar char="○"/>
              <a:defRPr sz="1200">
                <a:solidFill>
                  <a:schemeClr val="dk2"/>
                </a:solidFill>
              </a:defRPr>
            </a:lvl8pPr>
            <a:lvl9pPr indent="-304800" lvl="8" marL="4114800">
              <a:lnSpc>
                <a:spcPct val="115000"/>
              </a:lnSpc>
              <a:spcBef>
                <a:spcPts val="0"/>
              </a:spcBef>
              <a:spcAft>
                <a:spcPts val="0"/>
              </a:spcAft>
              <a:buClr>
                <a:schemeClr val="dk2"/>
              </a:buClr>
              <a:buSzPts val="1200"/>
              <a:buChar char="■"/>
              <a:defRPr sz="12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cxnSp>
        <p:nvCxnSpPr>
          <p:cNvPr id="9" name="Google Shape;9;p1"/>
          <p:cNvCxnSpPr/>
          <p:nvPr/>
        </p:nvCxnSpPr>
        <p:spPr>
          <a:xfrm flipH="1" rot="10800000">
            <a:off x="730166" y="445894"/>
            <a:ext cx="8191200" cy="3600"/>
          </a:xfrm>
          <a:prstGeom prst="straightConnector1">
            <a:avLst/>
          </a:prstGeom>
          <a:noFill/>
          <a:ln>
            <a:noFill/>
          </a:ln>
          <a:effectLst>
            <a:outerShdw blurRad="57150" rotWithShape="0" algn="bl" dir="5400000" dist="19050">
              <a:schemeClr val="dk1"/>
            </a:outerShdw>
          </a:effectLst>
        </p:spPr>
      </p:cxnSp>
      <p:sp>
        <p:nvSpPr>
          <p:cNvPr id="10" name="Google Shape;10;p1"/>
          <p:cNvSpPr/>
          <p:nvPr/>
        </p:nvSpPr>
        <p:spPr>
          <a:xfrm>
            <a:off x="7495950" y="89325"/>
            <a:ext cx="1442700" cy="301200"/>
          </a:xfrm>
          <a:prstGeom prst="rect">
            <a:avLst/>
          </a:prstGeom>
          <a:noFill/>
          <a:ln>
            <a:noFill/>
          </a:ln>
        </p:spPr>
        <p:txBody>
          <a:bodyPr anchorCtr="0" anchor="ctr" bIns="35700" lIns="35700" spcFirstLastPara="1" rIns="35700" wrap="square" tIns="35700">
            <a:noAutofit/>
          </a:bodyPr>
          <a:lstStyle/>
          <a:p>
            <a:pPr indent="0" lvl="0" marL="0" marR="0" rtl="0" algn="r">
              <a:spcBef>
                <a:spcPts val="0"/>
              </a:spcBef>
              <a:spcAft>
                <a:spcPts val="0"/>
              </a:spcAft>
              <a:buNone/>
            </a:pPr>
            <a:r>
              <a:rPr b="1" lang="en-GB" sz="1100">
                <a:latin typeface="Helvetica Neue"/>
                <a:ea typeface="Helvetica Neue"/>
                <a:cs typeface="Helvetica Neue"/>
                <a:sym typeface="Helvetica Neue"/>
              </a:rPr>
              <a:t>Machine Learning</a:t>
            </a:r>
            <a:endParaRPr b="1" i="0" sz="1100" u="none" cap="none" strike="noStrike">
              <a:latin typeface="Helvetica Neue"/>
              <a:ea typeface="Helvetica Neue"/>
              <a:cs typeface="Helvetica Neue"/>
              <a:sym typeface="Helvetica Neue"/>
            </a:endParaRPr>
          </a:p>
          <a:p>
            <a:pPr indent="0" lvl="0" marL="0" marR="0" rtl="0" algn="r">
              <a:spcBef>
                <a:spcPts val="0"/>
              </a:spcBef>
              <a:spcAft>
                <a:spcPts val="0"/>
              </a:spcAft>
              <a:buNone/>
            </a:pPr>
            <a:r>
              <a:rPr b="0" i="0" lang="en-GB" sz="1100" u="none" cap="none" strike="noStrike">
                <a:solidFill>
                  <a:srgbClr val="FFE100"/>
                </a:solidFill>
                <a:latin typeface="Helvetica Neue Light"/>
                <a:ea typeface="Helvetica Neue Light"/>
                <a:cs typeface="Helvetica Neue Light"/>
                <a:sym typeface="Helvetica Neue Light"/>
              </a:rPr>
              <a:t>⎯</a:t>
            </a:r>
            <a:r>
              <a:rPr lang="en-GB" sz="1100">
                <a:latin typeface="Helvetica Neue Light"/>
                <a:ea typeface="Helvetica Neue Light"/>
                <a:cs typeface="Helvetica Neue Light"/>
                <a:sym typeface="Helvetica Neue Light"/>
              </a:rPr>
              <a:t>Supervised Learning</a:t>
            </a:r>
            <a:endParaRPr/>
          </a:p>
        </p:txBody>
      </p:sp>
      <p:cxnSp>
        <p:nvCxnSpPr>
          <p:cNvPr id="11" name="Google Shape;11;p1"/>
          <p:cNvCxnSpPr/>
          <p:nvPr/>
        </p:nvCxnSpPr>
        <p:spPr>
          <a:xfrm>
            <a:off x="231284" y="4816707"/>
            <a:ext cx="8690100" cy="0"/>
          </a:xfrm>
          <a:prstGeom prst="straightConnector1">
            <a:avLst/>
          </a:prstGeom>
          <a:noFill/>
          <a:ln>
            <a:noFill/>
          </a:ln>
        </p:spPr>
      </p:cxnSp>
      <p:sp>
        <p:nvSpPr>
          <p:cNvPr id="12" name="Google Shape;12;p1"/>
          <p:cNvSpPr/>
          <p:nvPr/>
        </p:nvSpPr>
        <p:spPr>
          <a:xfrm>
            <a:off x="197775" y="4818506"/>
            <a:ext cx="1818600" cy="3012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en-GB" sz="1100">
                <a:latin typeface="Helvetica Neue"/>
                <a:ea typeface="Helvetica Neue"/>
                <a:cs typeface="Helvetica Neue"/>
                <a:sym typeface="Helvetica Neue"/>
              </a:rPr>
              <a:t>Tiago Cabo</a:t>
            </a:r>
            <a:endParaRPr/>
          </a:p>
        </p:txBody>
      </p:sp>
      <p:cxnSp>
        <p:nvCxnSpPr>
          <p:cNvPr id="13" name="Google Shape;13;p1"/>
          <p:cNvCxnSpPr/>
          <p:nvPr/>
        </p:nvCxnSpPr>
        <p:spPr>
          <a:xfrm flipH="1" rot="10800000">
            <a:off x="717700" y="454600"/>
            <a:ext cx="8189700" cy="15900"/>
          </a:xfrm>
          <a:prstGeom prst="straightConnector1">
            <a:avLst/>
          </a:prstGeom>
          <a:solidFill>
            <a:schemeClr val="lt2"/>
          </a:solidFill>
          <a:ln cap="flat" cmpd="sng" w="9525">
            <a:solidFill>
              <a:srgbClr val="FF0000"/>
            </a:solidFill>
            <a:prstDash val="solid"/>
            <a:round/>
            <a:headEnd len="med" w="med" type="none"/>
            <a:tailEnd len="med" w="med" type="none"/>
          </a:ln>
          <a:effectLst>
            <a:outerShdw blurRad="57150" rotWithShape="0" algn="bl" dir="5400000" dist="19050">
              <a:schemeClr val="dk1"/>
            </a:outerShdw>
          </a:effectLst>
        </p:spPr>
      </p:cxnSp>
      <p:cxnSp>
        <p:nvCxnSpPr>
          <p:cNvPr id="14" name="Google Shape;14;p1"/>
          <p:cNvCxnSpPr/>
          <p:nvPr/>
        </p:nvCxnSpPr>
        <p:spPr>
          <a:xfrm flipH="1" rot="10800000">
            <a:off x="565300" y="4721800"/>
            <a:ext cx="8189700" cy="15900"/>
          </a:xfrm>
          <a:prstGeom prst="straightConnector1">
            <a:avLst/>
          </a:prstGeom>
          <a:solidFill>
            <a:schemeClr val="lt2"/>
          </a:solidFill>
          <a:ln cap="flat" cmpd="sng" w="9525">
            <a:solidFill>
              <a:srgbClr val="FF0000"/>
            </a:solidFill>
            <a:prstDash val="solid"/>
            <a:round/>
            <a:headEnd len="med" w="med" type="none"/>
            <a:tailEnd len="med" w="med" type="none"/>
          </a:ln>
          <a:effectLst>
            <a:outerShdw blurRad="57150" rotWithShape="0" algn="bl" dir="5400000" dist="19050">
              <a:schemeClr val="dk1"/>
            </a:outerShdw>
          </a:effectLst>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youtube.com/watch?v=-EjQWqHMsog&amp;ab_channel=Iknowpython" TargetMode="External"/><Relationship Id="rId4" Type="http://schemas.openxmlformats.org/officeDocument/2006/relationships/hyperlink" Target="https://www.youtube.com/watch?v=efR1C6CvhmE&amp;ab_channel=StatQuestwithJoshStarmer" TargetMode="External"/><Relationship Id="rId5" Type="http://schemas.openxmlformats.org/officeDocument/2006/relationships/image" Target="../media/image23.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towardsdatascience.com/11-dimensionality-reduction-techniques-you-should-know-in-2021-dcb9500d388b"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youtube.com/watch?v=HMOI_lkzW08&amp;ab_channel=StatQuestwithJoshStarmer" TargetMode="Externa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hyperlink" Target="https://towardsdatascience.com/t-sne-clearly-explained-d84c537f53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rchive.ics.uci.edu/ml/machine-learning-databases/iris/iris.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scikit-learn.org/stable/modules/clustering.html#:~:text=with%20different%20metrics-,2.3.7.%20DBSCAN%C2%B6,-The%20DBSCAN%20algorithm" TargetMode="Externa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colab.research.google.com/drive/1EE0THCPBFYxNFnLN8a6QR5DTcXA1GB3i?usp=sharing" TargetMode="External"/><Relationship Id="rId4" Type="http://schemas.openxmlformats.org/officeDocument/2006/relationships/image" Target="../media/image26.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www.statisticshowto.com/lasso-regression/#:~:text=Lasso%20regression%20is%20a%20type,i.e.%20models%20with%20fewer%20parameter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statisticshowto.com/lasso-regression/#:~:text=Lasso%20regression%20is%20a%20type,i.e.%20models%20with%20fewer%20parameters"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statisticshowto.com/lasso-regression/#:~:text=Lasso%20regression%20is%20a%20type,i.e.%20models%20with%20fewer%20parameters"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Regression Models</a:t>
            </a:r>
            <a:endParaRPr/>
          </a:p>
        </p:txBody>
      </p:sp>
      <p:sp>
        <p:nvSpPr>
          <p:cNvPr id="66" name="Google Shape;66;p14"/>
          <p:cNvSpPr txBox="1"/>
          <p:nvPr>
            <p:ph idx="1" type="subTitle"/>
          </p:nvPr>
        </p:nvSpPr>
        <p:spPr>
          <a:xfrm>
            <a:off x="47925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Data Science &amp; Business Analytics</a:t>
            </a:r>
            <a:endParaRPr/>
          </a:p>
        </p:txBody>
      </p:sp>
      <p:sp>
        <p:nvSpPr>
          <p:cNvPr id="67" name="Google Shape;67;p14"/>
          <p:cNvSpPr txBox="1"/>
          <p:nvPr/>
        </p:nvSpPr>
        <p:spPr>
          <a:xfrm>
            <a:off x="3063750" y="3626725"/>
            <a:ext cx="3016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Lesson 4</a:t>
            </a:r>
            <a:endParaRPr sz="2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Support Vector Regression</a:t>
            </a:r>
            <a:endParaRPr/>
          </a:p>
        </p:txBody>
      </p:sp>
      <p:sp>
        <p:nvSpPr>
          <p:cNvPr id="144" name="Google Shape;144;p23"/>
          <p:cNvSpPr txBox="1"/>
          <p:nvPr>
            <p:ph idx="1" type="body"/>
          </p:nvPr>
        </p:nvSpPr>
        <p:spPr>
          <a:xfrm>
            <a:off x="299775" y="1144575"/>
            <a:ext cx="4272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In the Support Vector Regression Model, we have an Ɛ-tube of width Ɛ and a regression line in the middle of this tube. Our goal is to draw a line such that the sum of squared errors is minimized.</a:t>
            </a:r>
            <a:endParaRPr/>
          </a:p>
          <a:p>
            <a:pPr indent="0" lvl="0" marL="0" rtl="0" algn="l">
              <a:spcBef>
                <a:spcPts val="1200"/>
              </a:spcBef>
              <a:spcAft>
                <a:spcPts val="0"/>
              </a:spcAft>
              <a:buNone/>
            </a:pPr>
            <a:r>
              <a:rPr lang="en-GB"/>
              <a:t>The errors are calculated by measuring the distance of points lying outside the tube from the closest point on the tube. The name Support Vector Regression comes from the fact that all points can be represented as vectors starting from the origin</a:t>
            </a:r>
            <a:r>
              <a:rPr lang="en-GB" sz="1500">
                <a:solidFill>
                  <a:srgbClr val="292929"/>
                </a:solidFill>
                <a:highlight>
                  <a:srgbClr val="FFFFFF"/>
                </a:highlight>
                <a:latin typeface="Georgia"/>
                <a:ea typeface="Georgia"/>
                <a:cs typeface="Georgia"/>
                <a:sym typeface="Georgia"/>
              </a:rPr>
              <a:t>.</a:t>
            </a:r>
            <a:endParaRPr sz="15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rPr lang="en-GB" sz="713" u="sng">
                <a:solidFill>
                  <a:schemeClr val="hlink"/>
                </a:solidFill>
                <a:highlight>
                  <a:srgbClr val="FFFFFF"/>
                </a:highlight>
                <a:latin typeface="Georgia"/>
                <a:ea typeface="Georgia"/>
                <a:cs typeface="Georgia"/>
                <a:sym typeface="Georgia"/>
                <a:hlinkClick r:id="rId3"/>
              </a:rPr>
              <a:t>https://www.youtube.com/watch?v=-EjQWqHMsog&amp;ab_channel=Iknowpython</a:t>
            </a:r>
            <a:endParaRPr sz="713">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rPr lang="en-GB" sz="713" u="sng">
                <a:solidFill>
                  <a:schemeClr val="hlink"/>
                </a:solidFill>
                <a:highlight>
                  <a:srgbClr val="FFFFFF"/>
                </a:highlight>
                <a:latin typeface="Georgia"/>
                <a:ea typeface="Georgia"/>
                <a:cs typeface="Georgia"/>
                <a:sym typeface="Georgia"/>
                <a:hlinkClick r:id="rId4"/>
              </a:rPr>
              <a:t>https://www.youtube.com/watch?v=efR1C6CvhmE&amp;ab_channel=StatQuestwithJoshStarmer</a:t>
            </a:r>
            <a:endParaRPr sz="713">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Clr>
                <a:schemeClr val="dk1"/>
              </a:buClr>
              <a:buSzPct val="91666"/>
              <a:buFont typeface="Arial"/>
              <a:buNone/>
            </a:pPr>
            <a:r>
              <a:rPr lang="en-GB" sz="1200">
                <a:solidFill>
                  <a:srgbClr val="292929"/>
                </a:solidFill>
                <a:highlight>
                  <a:srgbClr val="F2F2F2"/>
                </a:highlight>
                <a:latin typeface="Courier New"/>
                <a:ea typeface="Courier New"/>
                <a:cs typeface="Courier New"/>
                <a:sym typeface="Courier New"/>
              </a:rPr>
              <a:t>from sklearn.svm import SVR</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0"/>
              </a:spcAft>
              <a:buClr>
                <a:schemeClr val="dk1"/>
              </a:buClr>
              <a:buSzPct val="91666"/>
              <a:buFont typeface="Arial"/>
              <a:buNone/>
            </a:pPr>
            <a:r>
              <a:rPr lang="en-GB" sz="1200">
                <a:solidFill>
                  <a:srgbClr val="292929"/>
                </a:solidFill>
                <a:highlight>
                  <a:srgbClr val="F2F2F2"/>
                </a:highlight>
                <a:latin typeface="Courier New"/>
                <a:ea typeface="Courier New"/>
                <a:cs typeface="Courier New"/>
                <a:sym typeface="Courier New"/>
              </a:rPr>
              <a:t>regressor = SVR(kernel = 'rbf')</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1200"/>
              </a:spcAft>
              <a:buNone/>
            </a:pPr>
            <a:r>
              <a:rPr lang="en-GB" sz="1200">
                <a:solidFill>
                  <a:srgbClr val="292929"/>
                </a:solidFill>
                <a:highlight>
                  <a:srgbClr val="F2F2F2"/>
                </a:highlight>
                <a:latin typeface="Courier New"/>
                <a:ea typeface="Courier New"/>
                <a:cs typeface="Courier New"/>
                <a:sym typeface="Courier New"/>
              </a:rPr>
              <a:t>regressor.fit(X, y)</a:t>
            </a:r>
            <a:endParaRPr sz="1500">
              <a:solidFill>
                <a:srgbClr val="292929"/>
              </a:solidFill>
              <a:highlight>
                <a:srgbClr val="FFFFFF"/>
              </a:highlight>
              <a:latin typeface="Georgia"/>
              <a:ea typeface="Georgia"/>
              <a:cs typeface="Georgia"/>
              <a:sym typeface="Georgia"/>
            </a:endParaRPr>
          </a:p>
        </p:txBody>
      </p:sp>
      <p:sp>
        <p:nvSpPr>
          <p:cNvPr id="145" name="Google Shape;14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6" name="Google Shape;146;p23"/>
          <p:cNvPicPr preferRelativeResize="0"/>
          <p:nvPr/>
        </p:nvPicPr>
        <p:blipFill>
          <a:blip r:embed="rId5">
            <a:alphaModFix/>
          </a:blip>
          <a:stretch>
            <a:fillRect/>
          </a:stretch>
        </p:blipFill>
        <p:spPr>
          <a:xfrm>
            <a:off x="5823925" y="913225"/>
            <a:ext cx="2218101" cy="1850975"/>
          </a:xfrm>
          <a:prstGeom prst="rect">
            <a:avLst/>
          </a:prstGeom>
          <a:noFill/>
          <a:ln>
            <a:noFill/>
          </a:ln>
        </p:spPr>
      </p:pic>
      <p:pic>
        <p:nvPicPr>
          <p:cNvPr id="147" name="Google Shape;147;p23"/>
          <p:cNvPicPr preferRelativeResize="0"/>
          <p:nvPr/>
        </p:nvPicPr>
        <p:blipFill>
          <a:blip r:embed="rId6">
            <a:alphaModFix/>
          </a:blip>
          <a:stretch>
            <a:fillRect/>
          </a:stretch>
        </p:blipFill>
        <p:spPr>
          <a:xfrm>
            <a:off x="5823924" y="3031314"/>
            <a:ext cx="2072249" cy="15296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Decision Tree Regression</a:t>
            </a:r>
            <a:endParaRPr/>
          </a:p>
        </p:txBody>
      </p:sp>
      <p:sp>
        <p:nvSpPr>
          <p:cNvPr id="153" name="Google Shape;153;p24"/>
          <p:cNvSpPr txBox="1"/>
          <p:nvPr>
            <p:ph idx="1" type="body"/>
          </p:nvPr>
        </p:nvSpPr>
        <p:spPr>
          <a:xfrm>
            <a:off x="311700" y="1182300"/>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same of Decision tree classification. But in this use case the output is the continuous variable. </a:t>
            </a:r>
            <a:endParaRPr/>
          </a:p>
          <a:p>
            <a:pPr indent="0" lvl="0" marL="0" rtl="0" algn="l">
              <a:spcBef>
                <a:spcPts val="1200"/>
              </a:spcBef>
              <a:spcAft>
                <a:spcPts val="0"/>
              </a:spcAft>
              <a:buClr>
                <a:schemeClr val="dk1"/>
              </a:buClr>
              <a:buSzPts val="1100"/>
              <a:buFont typeface="Arial"/>
              <a:buNone/>
            </a:pPr>
            <a:r>
              <a:rPr lang="en-GB" sz="1200">
                <a:solidFill>
                  <a:srgbClr val="292929"/>
                </a:solidFill>
                <a:highlight>
                  <a:srgbClr val="F2F2F2"/>
                </a:highlight>
                <a:latin typeface="Courier New"/>
                <a:ea typeface="Courier New"/>
                <a:cs typeface="Courier New"/>
                <a:sym typeface="Courier New"/>
              </a:rPr>
              <a:t>from sklearn.tree import DecisionTreeRegressor</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200">
                <a:solidFill>
                  <a:srgbClr val="292929"/>
                </a:solidFill>
                <a:highlight>
                  <a:srgbClr val="F2F2F2"/>
                </a:highlight>
                <a:latin typeface="Courier New"/>
                <a:ea typeface="Courier New"/>
                <a:cs typeface="Courier New"/>
                <a:sym typeface="Courier New"/>
              </a:rPr>
              <a:t>regressor = DecisionTreeRegressor(random_state = 0)</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1200"/>
              </a:spcAft>
              <a:buNone/>
            </a:pPr>
            <a:r>
              <a:rPr lang="en-GB" sz="1200">
                <a:solidFill>
                  <a:srgbClr val="292929"/>
                </a:solidFill>
                <a:highlight>
                  <a:srgbClr val="F2F2F2"/>
                </a:highlight>
                <a:latin typeface="Courier New"/>
                <a:ea typeface="Courier New"/>
                <a:cs typeface="Courier New"/>
                <a:sym typeface="Courier New"/>
              </a:rPr>
              <a:t>regressor.fit(X, y)</a:t>
            </a:r>
            <a:endParaRPr/>
          </a:p>
        </p:txBody>
      </p:sp>
      <p:sp>
        <p:nvSpPr>
          <p:cNvPr id="154" name="Google Shape;15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55" name="Google Shape;155;p24"/>
          <p:cNvPicPr preferRelativeResize="0"/>
          <p:nvPr/>
        </p:nvPicPr>
        <p:blipFill>
          <a:blip r:embed="rId3">
            <a:alphaModFix/>
          </a:blip>
          <a:stretch>
            <a:fillRect/>
          </a:stretch>
        </p:blipFill>
        <p:spPr>
          <a:xfrm>
            <a:off x="4971625" y="1520501"/>
            <a:ext cx="3766276" cy="24954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Random Forest Regression</a:t>
            </a:r>
            <a:endParaRPr/>
          </a:p>
        </p:txBody>
      </p:sp>
      <p:sp>
        <p:nvSpPr>
          <p:cNvPr id="161" name="Google Shape;161;p25"/>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000">
                <a:solidFill>
                  <a:srgbClr val="292929"/>
                </a:solidFill>
                <a:highlight>
                  <a:srgbClr val="F2F2F2"/>
                </a:highlight>
                <a:latin typeface="Courier New"/>
                <a:ea typeface="Courier New"/>
                <a:cs typeface="Courier New"/>
                <a:sym typeface="Courier New"/>
              </a:rPr>
              <a:t>from sklearn.ensemble import RandomForestRegressor</a:t>
            </a:r>
            <a:endParaRPr sz="10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000">
                <a:solidFill>
                  <a:srgbClr val="292929"/>
                </a:solidFill>
                <a:highlight>
                  <a:srgbClr val="F2F2F2"/>
                </a:highlight>
                <a:latin typeface="Courier New"/>
                <a:ea typeface="Courier New"/>
                <a:cs typeface="Courier New"/>
                <a:sym typeface="Courier New"/>
              </a:rPr>
              <a:t>regressor = RandomForestRegressor(n_estimators = 10,random_state= 0)</a:t>
            </a:r>
            <a:endParaRPr sz="10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1200"/>
              </a:spcAft>
              <a:buNone/>
            </a:pPr>
            <a:r>
              <a:rPr lang="en-GB" sz="1000">
                <a:solidFill>
                  <a:srgbClr val="292929"/>
                </a:solidFill>
                <a:highlight>
                  <a:srgbClr val="F2F2F2"/>
                </a:highlight>
                <a:latin typeface="Courier New"/>
                <a:ea typeface="Courier New"/>
                <a:cs typeface="Courier New"/>
                <a:sym typeface="Courier New"/>
              </a:rPr>
              <a:t>regressor.fit(X, y)</a:t>
            </a:r>
            <a:endParaRPr sz="900"/>
          </a:p>
        </p:txBody>
      </p:sp>
      <p:sp>
        <p:nvSpPr>
          <p:cNvPr id="162" name="Google Shape;16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63" name="Google Shape;163;p25"/>
          <p:cNvPicPr preferRelativeResize="0"/>
          <p:nvPr/>
        </p:nvPicPr>
        <p:blipFill>
          <a:blip r:embed="rId3">
            <a:alphaModFix/>
          </a:blip>
          <a:stretch>
            <a:fillRect/>
          </a:stretch>
        </p:blipFill>
        <p:spPr>
          <a:xfrm>
            <a:off x="4670650" y="1342400"/>
            <a:ext cx="4267125" cy="27078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Let’s practice</a:t>
            </a:r>
            <a:endParaRPr/>
          </a:p>
        </p:txBody>
      </p:sp>
      <p:sp>
        <p:nvSpPr>
          <p:cNvPr id="169" name="Google Shape;169;p26"/>
          <p:cNvSpPr txBox="1"/>
          <p:nvPr>
            <p:ph idx="1" type="body"/>
          </p:nvPr>
        </p:nvSpPr>
        <p:spPr>
          <a:xfrm>
            <a:off x="299775" y="1144575"/>
            <a:ext cx="84189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AutoNum type="arabicPeriod"/>
            </a:pPr>
            <a:r>
              <a:rPr lang="en-GB"/>
              <a:t>Load Boston housing prices dataset</a:t>
            </a:r>
            <a:endParaRPr/>
          </a:p>
          <a:p>
            <a:pPr indent="-298450" lvl="0" marL="457200" rtl="0" algn="l">
              <a:spcBef>
                <a:spcPts val="0"/>
              </a:spcBef>
              <a:spcAft>
                <a:spcPts val="0"/>
              </a:spcAft>
              <a:buSzPts val="1100"/>
              <a:buAutoNum type="arabicPeriod"/>
            </a:pPr>
            <a:r>
              <a:rPr lang="en-GB"/>
              <a:t>EDA</a:t>
            </a:r>
            <a:endParaRPr/>
          </a:p>
          <a:p>
            <a:pPr indent="-298450" lvl="0" marL="457200" rtl="0" algn="l">
              <a:spcBef>
                <a:spcPts val="0"/>
              </a:spcBef>
              <a:spcAft>
                <a:spcPts val="0"/>
              </a:spcAft>
              <a:buSzPts val="1100"/>
              <a:buAutoNum type="arabicPeriod"/>
            </a:pPr>
            <a:r>
              <a:rPr lang="en-GB"/>
              <a:t>Check for outliers in the data</a:t>
            </a:r>
            <a:endParaRPr/>
          </a:p>
          <a:p>
            <a:pPr indent="-298450" lvl="0" marL="457200" rtl="0" algn="l">
              <a:spcBef>
                <a:spcPts val="0"/>
              </a:spcBef>
              <a:spcAft>
                <a:spcPts val="0"/>
              </a:spcAft>
              <a:buSzPts val="1100"/>
              <a:buAutoNum type="arabicPeriod"/>
            </a:pPr>
            <a:r>
              <a:rPr lang="en-GB"/>
              <a:t>Remove them if needed</a:t>
            </a:r>
            <a:endParaRPr/>
          </a:p>
          <a:p>
            <a:pPr indent="-298450" lvl="0" marL="457200" rtl="0" algn="l">
              <a:spcBef>
                <a:spcPts val="0"/>
              </a:spcBef>
              <a:spcAft>
                <a:spcPts val="0"/>
              </a:spcAft>
              <a:buSzPts val="1100"/>
              <a:buAutoNum type="arabicPeriod"/>
            </a:pPr>
            <a:r>
              <a:rPr lang="en-GB"/>
              <a:t>Let’s compute correlation between features and predict label</a:t>
            </a:r>
            <a:endParaRPr/>
          </a:p>
          <a:p>
            <a:pPr indent="-298450" lvl="0" marL="457200" rtl="0" algn="l">
              <a:spcBef>
                <a:spcPts val="0"/>
              </a:spcBef>
              <a:spcAft>
                <a:spcPts val="0"/>
              </a:spcAft>
              <a:buSzPts val="1100"/>
              <a:buAutoNum type="arabicPeriod"/>
            </a:pPr>
            <a:r>
              <a:rPr lang="en-GB"/>
              <a:t>Apply MinMax scaler to the dataset</a:t>
            </a:r>
            <a:endParaRPr/>
          </a:p>
          <a:p>
            <a:pPr indent="-298450" lvl="0" marL="457200" rtl="0" algn="l">
              <a:spcBef>
                <a:spcPts val="0"/>
              </a:spcBef>
              <a:spcAft>
                <a:spcPts val="0"/>
              </a:spcAft>
              <a:buSzPts val="1100"/>
              <a:buAutoNum type="arabicPeriod"/>
            </a:pPr>
            <a:r>
              <a:rPr lang="en-GB"/>
              <a:t>Plot each feature against the predict label and plot a linear regression just for viz purposes</a:t>
            </a:r>
            <a:endParaRPr/>
          </a:p>
          <a:p>
            <a:pPr indent="-298450" lvl="0" marL="457200" rtl="0" algn="l">
              <a:spcBef>
                <a:spcPts val="0"/>
              </a:spcBef>
              <a:spcAft>
                <a:spcPts val="0"/>
              </a:spcAft>
              <a:buSzPts val="1100"/>
              <a:buAutoNum type="arabicPeriod"/>
            </a:pPr>
            <a:r>
              <a:rPr lang="en-GB"/>
              <a:t>Check data skewness, and remove if bigger than 0.3</a:t>
            </a:r>
            <a:endParaRPr/>
          </a:p>
          <a:p>
            <a:pPr indent="-298450" lvl="0" marL="457200" rtl="0" algn="l">
              <a:spcBef>
                <a:spcPts val="0"/>
              </a:spcBef>
              <a:spcAft>
                <a:spcPts val="0"/>
              </a:spcAft>
              <a:buSzPts val="1100"/>
              <a:buAutoNum type="arabicPeriod"/>
            </a:pPr>
            <a:r>
              <a:rPr lang="en-GB"/>
              <a:t>Let’s apply the </a:t>
            </a:r>
            <a:r>
              <a:rPr lang="en-GB"/>
              <a:t>following</a:t>
            </a:r>
            <a:r>
              <a:rPr lang="en-GB"/>
              <a:t> models: linear regression, Lasso Regression, Ridge Regression, ElasticNet, DecisionTreeRegressor and SVR</a:t>
            </a:r>
            <a:endParaRPr/>
          </a:p>
          <a:p>
            <a:pPr indent="-298450" lvl="0" marL="457200" rtl="0" algn="l">
              <a:spcBef>
                <a:spcPts val="0"/>
              </a:spcBef>
              <a:spcAft>
                <a:spcPts val="0"/>
              </a:spcAft>
              <a:buSzPts val="1100"/>
              <a:buAutoNum type="arabicPeriod"/>
            </a:pPr>
            <a:r>
              <a:rPr lang="en-GB"/>
              <a:t>Apply a 10 fold validation.</a:t>
            </a:r>
            <a:endParaRPr/>
          </a:p>
        </p:txBody>
      </p:sp>
      <p:sp>
        <p:nvSpPr>
          <p:cNvPr id="170" name="Google Shape;17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Unsupervised learning</a:t>
            </a:r>
            <a:endParaRPr/>
          </a:p>
        </p:txBody>
      </p:sp>
      <p:sp>
        <p:nvSpPr>
          <p:cNvPr id="176" name="Google Shape;176;p27"/>
          <p:cNvSpPr txBox="1"/>
          <p:nvPr>
            <p:ph idx="1" type="body"/>
          </p:nvPr>
        </p:nvSpPr>
        <p:spPr>
          <a:xfrm>
            <a:off x="299775" y="1144575"/>
            <a:ext cx="4272300" cy="359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In this kinds of models, the predict label is not provided, so the model works by trying to group the features considering the similarity. The goal is still to understand the </a:t>
            </a:r>
            <a:r>
              <a:rPr lang="en-GB"/>
              <a:t>underlying</a:t>
            </a:r>
            <a:r>
              <a:rPr lang="en-GB"/>
              <a:t> data distribution. </a:t>
            </a:r>
            <a:endParaRPr/>
          </a:p>
          <a:p>
            <a:pPr indent="0" lvl="0" marL="0" rtl="0" algn="l">
              <a:spcBef>
                <a:spcPts val="1200"/>
              </a:spcBef>
              <a:spcAft>
                <a:spcPts val="0"/>
              </a:spcAft>
              <a:buNone/>
            </a:pPr>
            <a:r>
              <a:rPr lang="en-GB"/>
              <a:t>Unsupervised can be </a:t>
            </a:r>
            <a:r>
              <a:rPr lang="en-GB"/>
              <a:t>divided</a:t>
            </a:r>
            <a:r>
              <a:rPr lang="en-GB"/>
              <a:t> into:</a:t>
            </a:r>
            <a:endParaRPr/>
          </a:p>
          <a:p>
            <a:pPr indent="-298450" lvl="0" marL="457200" rtl="0" algn="l">
              <a:spcBef>
                <a:spcPts val="1200"/>
              </a:spcBef>
              <a:spcAft>
                <a:spcPts val="0"/>
              </a:spcAft>
              <a:buSzPts val="1100"/>
              <a:buChar char="-"/>
            </a:pPr>
            <a:r>
              <a:rPr lang="en-GB"/>
              <a:t>Clustering: </a:t>
            </a:r>
            <a:r>
              <a:rPr lang="en-GB"/>
              <a:t>Divide</a:t>
            </a:r>
            <a:r>
              <a:rPr lang="en-GB"/>
              <a:t> data into groups . For example, group cars by type</a:t>
            </a:r>
            <a:endParaRPr/>
          </a:p>
          <a:p>
            <a:pPr indent="-304800" lvl="1" marL="914400" rtl="0" algn="l">
              <a:spcBef>
                <a:spcPts val="0"/>
              </a:spcBef>
              <a:spcAft>
                <a:spcPts val="0"/>
              </a:spcAft>
              <a:buSzPts val="1200"/>
              <a:buChar char="-"/>
            </a:pPr>
            <a:r>
              <a:rPr lang="en-GB"/>
              <a:t>Algo: K-means </a:t>
            </a:r>
            <a:endParaRPr/>
          </a:p>
          <a:p>
            <a:pPr indent="-298450" lvl="0" marL="457200" rtl="0" algn="l">
              <a:spcBef>
                <a:spcPts val="0"/>
              </a:spcBef>
              <a:spcAft>
                <a:spcPts val="0"/>
              </a:spcAft>
              <a:buSzPts val="1100"/>
              <a:buChar char="-"/>
            </a:pPr>
            <a:r>
              <a:rPr lang="en-GB"/>
              <a:t>Association: The idea here is to find the rules that describe large portions of data.</a:t>
            </a:r>
            <a:endParaRPr/>
          </a:p>
          <a:p>
            <a:pPr indent="-304800" lvl="1" marL="914400" rtl="0" algn="l">
              <a:spcBef>
                <a:spcPts val="0"/>
              </a:spcBef>
              <a:spcAft>
                <a:spcPts val="0"/>
              </a:spcAft>
              <a:buSzPts val="1200"/>
              <a:buChar char="-"/>
            </a:pPr>
            <a:r>
              <a:rPr lang="en-GB"/>
              <a:t>Apriori algorithm association </a:t>
            </a:r>
            <a:endParaRPr/>
          </a:p>
          <a:p>
            <a:pPr indent="0" lvl="0" marL="0" rtl="0" algn="l">
              <a:spcBef>
                <a:spcPts val="1200"/>
              </a:spcBef>
              <a:spcAft>
                <a:spcPts val="1200"/>
              </a:spcAft>
              <a:buNone/>
            </a:pPr>
            <a:r>
              <a:rPr lang="en-GB"/>
              <a:t>A third use case is to use unsupervised algorithms to reduce the </a:t>
            </a:r>
            <a:r>
              <a:rPr lang="en-GB"/>
              <a:t>number of dimensions in the data. </a:t>
            </a:r>
            <a:endParaRPr/>
          </a:p>
        </p:txBody>
      </p:sp>
      <p:sp>
        <p:nvSpPr>
          <p:cNvPr id="177" name="Google Shape;17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78" name="Google Shape;178;p27"/>
          <p:cNvPicPr preferRelativeResize="0"/>
          <p:nvPr/>
        </p:nvPicPr>
        <p:blipFill>
          <a:blip r:embed="rId3">
            <a:alphaModFix/>
          </a:blip>
          <a:stretch>
            <a:fillRect/>
          </a:stretch>
        </p:blipFill>
        <p:spPr>
          <a:xfrm>
            <a:off x="4893375" y="836675"/>
            <a:ext cx="3721500" cy="3761175"/>
          </a:xfrm>
          <a:prstGeom prst="rect">
            <a:avLst/>
          </a:prstGeom>
          <a:noFill/>
          <a:ln>
            <a:noFill/>
          </a:ln>
        </p:spPr>
      </p:pic>
      <p:grpSp>
        <p:nvGrpSpPr>
          <p:cNvPr id="179" name="Google Shape;179;p27"/>
          <p:cNvGrpSpPr/>
          <p:nvPr/>
        </p:nvGrpSpPr>
        <p:grpSpPr>
          <a:xfrm>
            <a:off x="896350" y="2982675"/>
            <a:ext cx="4221350" cy="1141350"/>
            <a:chOff x="896350" y="2982675"/>
            <a:chExt cx="4221350" cy="1141350"/>
          </a:xfrm>
        </p:grpSpPr>
        <p:cxnSp>
          <p:nvCxnSpPr>
            <p:cNvPr id="180" name="Google Shape;180;p27"/>
            <p:cNvCxnSpPr/>
            <p:nvPr/>
          </p:nvCxnSpPr>
          <p:spPr>
            <a:xfrm>
              <a:off x="896350" y="3382875"/>
              <a:ext cx="2121900" cy="576600"/>
            </a:xfrm>
            <a:prstGeom prst="straightConnector1">
              <a:avLst/>
            </a:prstGeom>
            <a:noFill/>
            <a:ln cap="flat" cmpd="sng" w="76200">
              <a:solidFill>
                <a:srgbClr val="FF0000"/>
              </a:solidFill>
              <a:prstDash val="solid"/>
              <a:round/>
              <a:headEnd len="med" w="med" type="none"/>
              <a:tailEnd len="med" w="med" type="none"/>
            </a:ln>
          </p:spPr>
        </p:cxnSp>
        <p:cxnSp>
          <p:nvCxnSpPr>
            <p:cNvPr id="181" name="Google Shape;181;p27"/>
            <p:cNvCxnSpPr/>
            <p:nvPr/>
          </p:nvCxnSpPr>
          <p:spPr>
            <a:xfrm flipH="1" rot="10800000">
              <a:off x="896350" y="3218325"/>
              <a:ext cx="1884900" cy="905700"/>
            </a:xfrm>
            <a:prstGeom prst="straightConnector1">
              <a:avLst/>
            </a:prstGeom>
            <a:noFill/>
            <a:ln cap="flat" cmpd="sng" w="76200">
              <a:solidFill>
                <a:srgbClr val="FF0000"/>
              </a:solidFill>
              <a:prstDash val="solid"/>
              <a:round/>
              <a:headEnd len="med" w="med" type="none"/>
              <a:tailEnd len="med" w="med" type="none"/>
            </a:ln>
          </p:spPr>
        </p:cxnSp>
        <p:sp>
          <p:nvSpPr>
            <p:cNvPr id="182" name="Google Shape;182;p27"/>
            <p:cNvSpPr txBox="1"/>
            <p:nvPr/>
          </p:nvSpPr>
          <p:spPr>
            <a:xfrm>
              <a:off x="2619000" y="2982675"/>
              <a:ext cx="24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Not scope of the course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Dimensionality reduction</a:t>
            </a:r>
            <a:endParaRPr/>
          </a:p>
        </p:txBody>
      </p:sp>
      <p:sp>
        <p:nvSpPr>
          <p:cNvPr id="188" name="Google Shape;188;p28"/>
          <p:cNvSpPr txBox="1"/>
          <p:nvPr>
            <p:ph idx="1" type="body"/>
          </p:nvPr>
        </p:nvSpPr>
        <p:spPr>
          <a:xfrm>
            <a:off x="299775" y="1144575"/>
            <a:ext cx="4272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This technique is sometimes necessary when the number of features i.e. number of columns is very large. This create very sparse matrices that make training very hard and slow. Also is very </a:t>
            </a:r>
            <a:r>
              <a:rPr lang="en-GB"/>
              <a:t>difficult</a:t>
            </a:r>
            <a:r>
              <a:rPr lang="en-GB"/>
              <a:t> to find a good solution. </a:t>
            </a:r>
            <a:endParaRPr/>
          </a:p>
          <a:p>
            <a:pPr indent="0" lvl="0" marL="0" rtl="0" algn="l">
              <a:spcBef>
                <a:spcPts val="1200"/>
              </a:spcBef>
              <a:spcAft>
                <a:spcPts val="0"/>
              </a:spcAft>
              <a:buNone/>
            </a:pPr>
            <a:r>
              <a:rPr lang="en-GB"/>
              <a:t>This is called “Dimensionality curse”</a:t>
            </a:r>
            <a:endParaRPr/>
          </a:p>
          <a:p>
            <a:pPr indent="0" lvl="0" marL="0" rtl="0" algn="l">
              <a:spcBef>
                <a:spcPts val="1200"/>
              </a:spcBef>
              <a:spcAft>
                <a:spcPts val="0"/>
              </a:spcAft>
              <a:buNone/>
            </a:pPr>
            <a:r>
              <a:rPr lang="en-GB"/>
              <a:t>How the right, you can see what this looks like when we apply a tsne technique. </a:t>
            </a:r>
            <a:endParaRPr/>
          </a:p>
          <a:p>
            <a:pPr indent="0" lvl="0" marL="0" rtl="0" algn="l">
              <a:spcBef>
                <a:spcPts val="1200"/>
              </a:spcBef>
              <a:spcAft>
                <a:spcPts val="0"/>
              </a:spcAft>
              <a:buNone/>
            </a:pPr>
            <a:r>
              <a:rPr lang="en-GB"/>
              <a:t>Another popular technique is PCA (Principal component analysis)</a:t>
            </a:r>
            <a:endParaRPr/>
          </a:p>
          <a:p>
            <a:pPr indent="0" lvl="0" marL="0" rtl="0" algn="l">
              <a:spcBef>
                <a:spcPts val="1200"/>
              </a:spcBef>
              <a:spcAft>
                <a:spcPts val="1200"/>
              </a:spcAft>
              <a:buNone/>
            </a:pPr>
            <a:r>
              <a:rPr lang="en-GB"/>
              <a:t>But there are many many more </a:t>
            </a:r>
            <a:r>
              <a:rPr lang="en-GB" u="sng">
                <a:solidFill>
                  <a:schemeClr val="hlink"/>
                </a:solidFill>
                <a:hlinkClick r:id="rId3"/>
              </a:rPr>
              <a:t>https://towardsdatascience.com/11-dimensionality-reduction-techniques-you-should-know-in-2021-dcb9500d388b</a:t>
            </a:r>
            <a:endParaRPr/>
          </a:p>
        </p:txBody>
      </p:sp>
      <p:sp>
        <p:nvSpPr>
          <p:cNvPr id="189" name="Google Shape;18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90" name="Google Shape;190;p28"/>
          <p:cNvPicPr preferRelativeResize="0"/>
          <p:nvPr/>
        </p:nvPicPr>
        <p:blipFill>
          <a:blip r:embed="rId4">
            <a:alphaModFix/>
          </a:blip>
          <a:stretch>
            <a:fillRect/>
          </a:stretch>
        </p:blipFill>
        <p:spPr>
          <a:xfrm>
            <a:off x="4724475" y="1144575"/>
            <a:ext cx="4240787" cy="31761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PCA</a:t>
            </a:r>
            <a:endParaRPr/>
          </a:p>
        </p:txBody>
      </p:sp>
      <p:sp>
        <p:nvSpPr>
          <p:cNvPr id="196" name="Google Shape;196;p29"/>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this algorithm we search for the direction that have the highest variance. And after that, we project the data, in the subspace of highest </a:t>
            </a:r>
            <a:r>
              <a:rPr lang="en-GB"/>
              <a:t>variance</a:t>
            </a:r>
            <a:r>
              <a:rPr lang="en-GB"/>
              <a:t>. </a:t>
            </a:r>
            <a:endParaRPr/>
          </a:p>
          <a:p>
            <a:pPr indent="0" lvl="0" marL="0" rtl="0" algn="l">
              <a:spcBef>
                <a:spcPts val="1200"/>
              </a:spcBef>
              <a:spcAft>
                <a:spcPts val="0"/>
              </a:spcAft>
              <a:buNone/>
            </a:pPr>
            <a:r>
              <a:rPr lang="en-GB"/>
              <a:t>To find those direction we use the eigenvectors, that we say in the first lecture. And the magnitude is compute using the eigenvalues.</a:t>
            </a:r>
            <a:endParaRPr/>
          </a:p>
          <a:p>
            <a:pPr indent="0" lvl="0" marL="0" rtl="0" algn="l">
              <a:spcBef>
                <a:spcPts val="1200"/>
              </a:spcBef>
              <a:spcAft>
                <a:spcPts val="1200"/>
              </a:spcAft>
              <a:buNone/>
            </a:pPr>
            <a:r>
              <a:rPr lang="en-GB"/>
              <a:t>5 MIN EXPLANANTION </a:t>
            </a:r>
            <a:r>
              <a:rPr lang="en-GB" u="sng">
                <a:solidFill>
                  <a:schemeClr val="hlink"/>
                </a:solidFill>
                <a:hlinkClick r:id="rId3"/>
              </a:rPr>
              <a:t>https://www.youtube.com/watch?v=HMOI_lkzW08&amp;ab_channel=StatQuestwithJoshStarmer</a:t>
            </a:r>
            <a:endParaRPr/>
          </a:p>
        </p:txBody>
      </p:sp>
      <p:sp>
        <p:nvSpPr>
          <p:cNvPr id="197" name="Google Shape;1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98" name="Google Shape;198;p29"/>
          <p:cNvPicPr preferRelativeResize="0"/>
          <p:nvPr/>
        </p:nvPicPr>
        <p:blipFill>
          <a:blip r:embed="rId4">
            <a:alphaModFix/>
          </a:blip>
          <a:stretch>
            <a:fillRect/>
          </a:stretch>
        </p:blipFill>
        <p:spPr>
          <a:xfrm>
            <a:off x="4724475" y="1334700"/>
            <a:ext cx="4267125" cy="28554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T-SNE</a:t>
            </a:r>
            <a:endParaRPr/>
          </a:p>
        </p:txBody>
      </p:sp>
      <p:sp>
        <p:nvSpPr>
          <p:cNvPr id="204" name="Google Shape;204;p30"/>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LIke PCA the idea is to reduce the number of features.  It was developed by Laurens van der Maaten and Geoffrey Hinton in 2008. </a:t>
            </a:r>
            <a:endParaRPr/>
          </a:p>
          <a:p>
            <a:pPr indent="0" lvl="0" marL="0" rtl="0" algn="l">
              <a:spcBef>
                <a:spcPts val="1200"/>
              </a:spcBef>
              <a:spcAft>
                <a:spcPts val="0"/>
              </a:spcAft>
              <a:buNone/>
            </a:pPr>
            <a:r>
              <a:rPr lang="en-GB"/>
              <a:t>T-SNE is important because it works in data that is not </a:t>
            </a:r>
            <a:r>
              <a:rPr lang="en-GB"/>
              <a:t>separable</a:t>
            </a:r>
            <a:r>
              <a:rPr lang="en-GB"/>
              <a:t> by linear methods like PCA. </a:t>
            </a:r>
            <a:endParaRPr/>
          </a:p>
          <a:p>
            <a:pPr indent="0" lvl="0" marL="0" rtl="0" algn="l">
              <a:spcBef>
                <a:spcPts val="1200"/>
              </a:spcBef>
              <a:spcAft>
                <a:spcPts val="0"/>
              </a:spcAft>
              <a:buNone/>
            </a:pPr>
            <a:r>
              <a:rPr lang="en-GB"/>
              <a:t>The base idea is to define the probability definition that mimics each group. </a:t>
            </a:r>
            <a:endParaRPr/>
          </a:p>
          <a:p>
            <a:pPr indent="0" lvl="0" marL="0" rtl="0" algn="l">
              <a:spcBef>
                <a:spcPts val="1200"/>
              </a:spcBef>
              <a:spcAft>
                <a:spcPts val="1200"/>
              </a:spcAft>
              <a:buNone/>
            </a:pPr>
            <a:r>
              <a:t/>
            </a:r>
            <a:endParaRPr/>
          </a:p>
        </p:txBody>
      </p:sp>
      <p:sp>
        <p:nvSpPr>
          <p:cNvPr id="205" name="Google Shape;20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06" name="Google Shape;206;p30"/>
          <p:cNvPicPr preferRelativeResize="0"/>
          <p:nvPr/>
        </p:nvPicPr>
        <p:blipFill>
          <a:blip r:embed="rId3">
            <a:alphaModFix/>
          </a:blip>
          <a:stretch>
            <a:fillRect/>
          </a:stretch>
        </p:blipFill>
        <p:spPr>
          <a:xfrm>
            <a:off x="6287375" y="921225"/>
            <a:ext cx="1385575" cy="1433350"/>
          </a:xfrm>
          <a:prstGeom prst="rect">
            <a:avLst/>
          </a:prstGeom>
          <a:noFill/>
          <a:ln>
            <a:noFill/>
          </a:ln>
        </p:spPr>
      </p:pic>
      <p:pic>
        <p:nvPicPr>
          <p:cNvPr id="207" name="Google Shape;207;p30"/>
          <p:cNvPicPr preferRelativeResize="0"/>
          <p:nvPr/>
        </p:nvPicPr>
        <p:blipFill>
          <a:blip r:embed="rId4">
            <a:alphaModFix/>
          </a:blip>
          <a:stretch>
            <a:fillRect/>
          </a:stretch>
        </p:blipFill>
        <p:spPr>
          <a:xfrm>
            <a:off x="5779050" y="2472150"/>
            <a:ext cx="2402226" cy="1996575"/>
          </a:xfrm>
          <a:prstGeom prst="rect">
            <a:avLst/>
          </a:prstGeom>
          <a:noFill/>
          <a:ln>
            <a:noFill/>
          </a:ln>
        </p:spPr>
      </p:pic>
      <p:pic>
        <p:nvPicPr>
          <p:cNvPr id="208" name="Google Shape;208;p30"/>
          <p:cNvPicPr preferRelativeResize="0"/>
          <p:nvPr/>
        </p:nvPicPr>
        <p:blipFill>
          <a:blip r:embed="rId5">
            <a:alphaModFix/>
          </a:blip>
          <a:stretch>
            <a:fillRect/>
          </a:stretch>
        </p:blipFill>
        <p:spPr>
          <a:xfrm>
            <a:off x="1868250" y="3320174"/>
            <a:ext cx="2487350" cy="1204700"/>
          </a:xfrm>
          <a:prstGeom prst="rect">
            <a:avLst/>
          </a:prstGeom>
          <a:noFill/>
          <a:ln>
            <a:noFill/>
          </a:ln>
        </p:spPr>
      </p:pic>
      <p:sp>
        <p:nvSpPr>
          <p:cNvPr id="209" name="Google Shape;209;p30"/>
          <p:cNvSpPr txBox="1"/>
          <p:nvPr/>
        </p:nvSpPr>
        <p:spPr>
          <a:xfrm>
            <a:off x="5509950" y="4309425"/>
            <a:ext cx="277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t>More info here </a:t>
            </a:r>
            <a:r>
              <a:rPr lang="en-GB" sz="600" u="sng">
                <a:solidFill>
                  <a:schemeClr val="hlink"/>
                </a:solidFill>
                <a:hlinkClick r:id="rId6"/>
              </a:rPr>
              <a:t>https://towardsdatascience.com/t-sne-clearly-explained-d84c537f53a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PCA (Exercise)</a:t>
            </a:r>
            <a:endParaRPr/>
          </a:p>
        </p:txBody>
      </p:sp>
      <p:sp>
        <p:nvSpPr>
          <p:cNvPr id="215" name="Google Shape;215;p31"/>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a:t>Load iris dataset from </a:t>
            </a:r>
            <a:r>
              <a:rPr lang="en-GB" sz="1200">
                <a:solidFill>
                  <a:srgbClr val="292929"/>
                </a:solidFill>
                <a:highlight>
                  <a:srgbClr val="F2F2F2"/>
                </a:highlight>
                <a:latin typeface="Courier New"/>
                <a:ea typeface="Courier New"/>
                <a:cs typeface="Courier New"/>
                <a:sym typeface="Courier New"/>
              </a:rPr>
              <a:t>url = "</a:t>
            </a:r>
            <a:r>
              <a:rPr lang="en-GB" sz="1200" u="sng">
                <a:solidFill>
                  <a:schemeClr val="hlink"/>
                </a:solidFill>
                <a:highlight>
                  <a:srgbClr val="F2F2F2"/>
                </a:highlight>
                <a:latin typeface="Courier New"/>
                <a:ea typeface="Courier New"/>
                <a:cs typeface="Courier New"/>
                <a:sym typeface="Courier New"/>
                <a:hlinkClick r:id="rId3"/>
              </a:rPr>
              <a:t>https://archive.ics.uci.edu/ml/machine-learning-databases/iris/iris.data</a:t>
            </a:r>
            <a:r>
              <a:rPr lang="en-GB" sz="1200">
                <a:solidFill>
                  <a:srgbClr val="292929"/>
                </a:solidFill>
                <a:highlight>
                  <a:srgbClr val="F2F2F2"/>
                </a:highlight>
                <a:latin typeface="Courier New"/>
                <a:ea typeface="Courier New"/>
                <a:cs typeface="Courier New"/>
                <a:sym typeface="Courier New"/>
              </a:rPr>
              <a:t>"</a:t>
            </a:r>
            <a:endParaRPr sz="1200">
              <a:solidFill>
                <a:srgbClr val="292929"/>
              </a:solidFill>
              <a:highlight>
                <a:srgbClr val="F2F2F2"/>
              </a:highlight>
              <a:latin typeface="Courier New"/>
              <a:ea typeface="Courier New"/>
              <a:cs typeface="Courier New"/>
              <a:sym typeface="Courier New"/>
            </a:endParaRPr>
          </a:p>
          <a:p>
            <a:pPr indent="-298450" lvl="0" marL="457200" rtl="0" algn="l">
              <a:spcBef>
                <a:spcPts val="0"/>
              </a:spcBef>
              <a:spcAft>
                <a:spcPts val="0"/>
              </a:spcAft>
              <a:buSzPts val="1100"/>
              <a:buChar char="-"/>
            </a:pPr>
            <a:r>
              <a:rPr lang="en-GB"/>
              <a:t>Apply normalization into the data</a:t>
            </a:r>
            <a:endParaRPr/>
          </a:p>
          <a:p>
            <a:pPr indent="-298450" lvl="0" marL="457200" rtl="0" algn="l">
              <a:spcBef>
                <a:spcPts val="0"/>
              </a:spcBef>
              <a:spcAft>
                <a:spcPts val="0"/>
              </a:spcAft>
              <a:buSzPts val="1100"/>
              <a:buChar char="-"/>
            </a:pPr>
            <a:r>
              <a:rPr lang="en-GB"/>
              <a:t>Extract two components using </a:t>
            </a:r>
            <a:endParaRPr/>
          </a:p>
          <a:p>
            <a:pPr indent="0" lvl="0" marL="457200" rtl="0" algn="l">
              <a:spcBef>
                <a:spcPts val="1200"/>
              </a:spcBef>
              <a:spcAft>
                <a:spcPts val="0"/>
              </a:spcAft>
              <a:buNone/>
            </a:pPr>
            <a:r>
              <a:rPr lang="en-GB" sz="1200">
                <a:solidFill>
                  <a:srgbClr val="292929"/>
                </a:solidFill>
                <a:highlight>
                  <a:srgbClr val="F2F2F2"/>
                </a:highlight>
                <a:latin typeface="Courier New"/>
                <a:ea typeface="Courier New"/>
                <a:cs typeface="Courier New"/>
                <a:sym typeface="Courier New"/>
              </a:rPr>
              <a:t>from sklearn.decomposition import PCA</a:t>
            </a:r>
            <a:endParaRPr sz="1200">
              <a:solidFill>
                <a:srgbClr val="292929"/>
              </a:solidFill>
              <a:highlight>
                <a:srgbClr val="F2F2F2"/>
              </a:highlight>
              <a:latin typeface="Courier New"/>
              <a:ea typeface="Courier New"/>
              <a:cs typeface="Courier New"/>
              <a:sym typeface="Courier New"/>
            </a:endParaRPr>
          </a:p>
          <a:p>
            <a:pPr indent="0" lvl="0" marL="457200" rtl="0" algn="l">
              <a:spcBef>
                <a:spcPts val="1200"/>
              </a:spcBef>
              <a:spcAft>
                <a:spcPts val="0"/>
              </a:spcAft>
              <a:buNone/>
            </a:pPr>
            <a:r>
              <a:rPr lang="en-GB" sz="1200">
                <a:solidFill>
                  <a:srgbClr val="292929"/>
                </a:solidFill>
                <a:highlight>
                  <a:srgbClr val="F2F2F2"/>
                </a:highlight>
                <a:latin typeface="Courier New"/>
                <a:ea typeface="Courier New"/>
                <a:cs typeface="Courier New"/>
                <a:sym typeface="Courier New"/>
              </a:rPr>
              <a:t>pca = PCA(n_components=2)</a:t>
            </a:r>
            <a:endParaRPr sz="1200">
              <a:solidFill>
                <a:srgbClr val="292929"/>
              </a:solidFill>
              <a:highlight>
                <a:srgbClr val="F2F2F2"/>
              </a:highlight>
              <a:latin typeface="Courier New"/>
              <a:ea typeface="Courier New"/>
              <a:cs typeface="Courier New"/>
              <a:sym typeface="Courier New"/>
            </a:endParaRPr>
          </a:p>
          <a:p>
            <a:pPr indent="-298450" lvl="0" marL="457200" rtl="0" algn="l">
              <a:spcBef>
                <a:spcPts val="1200"/>
              </a:spcBef>
              <a:spcAft>
                <a:spcPts val="0"/>
              </a:spcAft>
              <a:buSzPts val="1100"/>
              <a:buChar char="-"/>
            </a:pPr>
            <a:r>
              <a:rPr lang="en-GB"/>
              <a:t>Plot each component and the </a:t>
            </a:r>
            <a:r>
              <a:rPr lang="en-GB"/>
              <a:t>respectful</a:t>
            </a:r>
            <a:r>
              <a:rPr lang="en-GB"/>
              <a:t> labels</a:t>
            </a:r>
            <a:endParaRPr/>
          </a:p>
          <a:p>
            <a:pPr indent="-298450" lvl="0" marL="457200" rtl="0" algn="l">
              <a:spcBef>
                <a:spcPts val="0"/>
              </a:spcBef>
              <a:spcAft>
                <a:spcPts val="0"/>
              </a:spcAft>
              <a:buSzPts val="1100"/>
              <a:buChar char="-"/>
            </a:pPr>
            <a:r>
              <a:rPr lang="en-GB"/>
              <a:t>Check explained variance using </a:t>
            </a:r>
            <a:r>
              <a:rPr lang="en-GB" sz="1200">
                <a:solidFill>
                  <a:srgbClr val="292929"/>
                </a:solidFill>
                <a:highlight>
                  <a:srgbClr val="F2F2F2"/>
                </a:highlight>
                <a:latin typeface="Courier New"/>
                <a:ea typeface="Courier New"/>
                <a:cs typeface="Courier New"/>
                <a:sym typeface="Courier New"/>
              </a:rPr>
              <a:t>pca.explained_variance_ratio_</a:t>
            </a:r>
            <a:endParaRPr/>
          </a:p>
        </p:txBody>
      </p:sp>
      <p:sp>
        <p:nvSpPr>
          <p:cNvPr id="216" name="Google Shape;21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7" name="Google Shape;217;p31"/>
          <p:cNvSpPr txBox="1"/>
          <p:nvPr>
            <p:ph idx="1" type="body"/>
          </p:nvPr>
        </p:nvSpPr>
        <p:spPr>
          <a:xfrm>
            <a:off x="4748850" y="1144575"/>
            <a:ext cx="42723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a:t>How to choose number of PC?</a:t>
            </a:r>
            <a:endParaRPr/>
          </a:p>
          <a:p>
            <a:pPr indent="-304800" lvl="1" marL="914400" rtl="0" algn="l">
              <a:spcBef>
                <a:spcPts val="0"/>
              </a:spcBef>
              <a:spcAft>
                <a:spcPts val="0"/>
              </a:spcAft>
              <a:buSzPts val="1200"/>
              <a:buAutoNum type="alphaLcPeriod"/>
            </a:pPr>
            <a:r>
              <a:rPr lang="en-GB"/>
              <a:t>Choose by selection the sum of explained variance. Ideally should be higher than 90%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Clustering</a:t>
            </a:r>
            <a:endParaRPr/>
          </a:p>
        </p:txBody>
      </p:sp>
      <p:sp>
        <p:nvSpPr>
          <p:cNvPr id="223" name="Google Shape;223;p32"/>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Clustering methods consist of the </a:t>
            </a:r>
            <a:r>
              <a:rPr lang="en-GB"/>
              <a:t>separation</a:t>
            </a:r>
            <a:r>
              <a:rPr lang="en-GB"/>
              <a:t> of the data by the similarity of the data. </a:t>
            </a:r>
            <a:endParaRPr/>
          </a:p>
          <a:p>
            <a:pPr indent="0" lvl="0" marL="0" rtl="0" algn="l">
              <a:spcBef>
                <a:spcPts val="1200"/>
              </a:spcBef>
              <a:spcAft>
                <a:spcPts val="0"/>
              </a:spcAft>
              <a:buNone/>
            </a:pPr>
            <a:r>
              <a:rPr lang="en-GB"/>
              <a:t>The are plenty of methods, in this course we will cover:</a:t>
            </a:r>
            <a:endParaRPr/>
          </a:p>
          <a:p>
            <a:pPr indent="-298450" lvl="0" marL="457200" rtl="0" algn="l">
              <a:spcBef>
                <a:spcPts val="1200"/>
              </a:spcBef>
              <a:spcAft>
                <a:spcPts val="0"/>
              </a:spcAft>
              <a:buSzPts val="1100"/>
              <a:buChar char="-"/>
            </a:pPr>
            <a:r>
              <a:rPr lang="en-GB"/>
              <a:t>K-means</a:t>
            </a:r>
            <a:endParaRPr/>
          </a:p>
          <a:p>
            <a:pPr indent="0" lvl="0" marL="0" rtl="0" algn="l">
              <a:spcBef>
                <a:spcPts val="1200"/>
              </a:spcBef>
              <a:spcAft>
                <a:spcPts val="0"/>
              </a:spcAft>
              <a:buNone/>
            </a:pPr>
            <a:r>
              <a:rPr lang="en-GB"/>
              <a:t>There may exist use cases where we even do not know what to expect from the clusters. </a:t>
            </a:r>
            <a:endParaRPr/>
          </a:p>
          <a:p>
            <a:pPr indent="0" lvl="0" marL="0" rtl="0" algn="l">
              <a:spcBef>
                <a:spcPts val="1200"/>
              </a:spcBef>
              <a:spcAft>
                <a:spcPts val="0"/>
              </a:spcAft>
              <a:buNone/>
            </a:pPr>
            <a:r>
              <a:rPr lang="en-GB"/>
              <a:t>There was one use case I did in Stratio, were the states meant machine working behavior patterns. </a:t>
            </a:r>
            <a:endParaRPr/>
          </a:p>
          <a:p>
            <a:pPr indent="0" lvl="0" marL="0" rtl="0" algn="l">
              <a:spcBef>
                <a:spcPts val="1200"/>
              </a:spcBef>
              <a:spcAft>
                <a:spcPts val="1200"/>
              </a:spcAft>
              <a:buNone/>
            </a:pPr>
            <a:r>
              <a:t/>
            </a:r>
            <a:endParaRPr/>
          </a:p>
        </p:txBody>
      </p:sp>
      <p:sp>
        <p:nvSpPr>
          <p:cNvPr id="224" name="Google Shape;22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25" name="Google Shape;225;p32"/>
          <p:cNvPicPr preferRelativeResize="0"/>
          <p:nvPr/>
        </p:nvPicPr>
        <p:blipFill>
          <a:blip r:embed="rId3">
            <a:alphaModFix/>
          </a:blip>
          <a:stretch>
            <a:fillRect/>
          </a:stretch>
        </p:blipFill>
        <p:spPr>
          <a:xfrm>
            <a:off x="4724475" y="1334700"/>
            <a:ext cx="4267124" cy="29332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Lesson Plan</a:t>
            </a:r>
            <a:endParaRPr/>
          </a:p>
        </p:txBody>
      </p:sp>
      <p:sp>
        <p:nvSpPr>
          <p:cNvPr id="73" name="Google Shape;73;p15"/>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a:t>Explain what is regression</a:t>
            </a:r>
            <a:endParaRPr/>
          </a:p>
          <a:p>
            <a:pPr indent="-298450" lvl="0" marL="457200" rtl="0" algn="l">
              <a:spcBef>
                <a:spcPts val="0"/>
              </a:spcBef>
              <a:spcAft>
                <a:spcPts val="0"/>
              </a:spcAft>
              <a:buSzPts val="1100"/>
              <a:buChar char="●"/>
            </a:pPr>
            <a:r>
              <a:rPr lang="en-GB"/>
              <a:t>Present 6 most </a:t>
            </a:r>
            <a:r>
              <a:rPr lang="en-GB"/>
              <a:t>common</a:t>
            </a:r>
            <a:r>
              <a:rPr lang="en-GB"/>
              <a:t> algorithms</a:t>
            </a:r>
            <a:endParaRPr/>
          </a:p>
          <a:p>
            <a:pPr indent="-298450" lvl="0" marL="457200" rtl="0" algn="l">
              <a:spcBef>
                <a:spcPts val="0"/>
              </a:spcBef>
              <a:spcAft>
                <a:spcPts val="0"/>
              </a:spcAft>
              <a:buSzPts val="1100"/>
              <a:buChar char="●"/>
            </a:pPr>
            <a:r>
              <a:rPr lang="en-GB"/>
              <a:t>How to transform a regression problem into a classification model</a:t>
            </a:r>
            <a:endParaRPr/>
          </a:p>
          <a:p>
            <a:pPr indent="-298450" lvl="0" marL="457200" rtl="0" algn="l">
              <a:spcBef>
                <a:spcPts val="0"/>
              </a:spcBef>
              <a:spcAft>
                <a:spcPts val="0"/>
              </a:spcAft>
              <a:buSzPts val="1100"/>
              <a:buChar char="●"/>
            </a:pPr>
            <a:r>
              <a:rPr lang="en-GB"/>
              <a:t>Example</a:t>
            </a:r>
            <a:endParaRPr/>
          </a:p>
          <a:p>
            <a:pPr indent="-298450" lvl="0" marL="457200" rtl="0" algn="l">
              <a:spcBef>
                <a:spcPts val="0"/>
              </a:spcBef>
              <a:spcAft>
                <a:spcPts val="0"/>
              </a:spcAft>
              <a:buSzPts val="1100"/>
              <a:buChar char="●"/>
            </a:pPr>
            <a:r>
              <a:rPr lang="en-GB"/>
              <a:t>Explain is unsupervised Learning</a:t>
            </a:r>
            <a:endParaRPr/>
          </a:p>
          <a:p>
            <a:pPr indent="-298450" lvl="0" marL="457200" rtl="0" algn="l">
              <a:spcBef>
                <a:spcPts val="0"/>
              </a:spcBef>
              <a:spcAft>
                <a:spcPts val="0"/>
              </a:spcAft>
              <a:buSzPts val="1100"/>
              <a:buChar char="●"/>
            </a:pPr>
            <a:r>
              <a:rPr lang="en-GB"/>
              <a:t>Explain most </a:t>
            </a:r>
            <a:r>
              <a:rPr lang="en-GB"/>
              <a:t>common</a:t>
            </a:r>
            <a:r>
              <a:rPr lang="en-GB"/>
              <a:t> algorithms</a:t>
            </a:r>
            <a:endParaRPr/>
          </a:p>
          <a:p>
            <a:pPr indent="-298450" lvl="0" marL="457200" rtl="0" algn="l">
              <a:spcBef>
                <a:spcPts val="0"/>
              </a:spcBef>
              <a:spcAft>
                <a:spcPts val="0"/>
              </a:spcAft>
              <a:buSzPts val="1100"/>
              <a:buChar char="●"/>
            </a:pPr>
            <a:r>
              <a:rPr lang="en-GB"/>
              <a:t>Example</a:t>
            </a:r>
            <a:endParaRPr/>
          </a:p>
          <a:p>
            <a:pPr indent="0" lvl="0" marL="0" rtl="0" algn="l">
              <a:spcBef>
                <a:spcPts val="1200"/>
              </a:spcBef>
              <a:spcAft>
                <a:spcPts val="1200"/>
              </a:spcAft>
              <a:buNone/>
            </a:pPr>
            <a:r>
              <a:t/>
            </a:r>
            <a:endParaRPr/>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5" name="Google Shape;75;p15"/>
          <p:cNvPicPr preferRelativeResize="0"/>
          <p:nvPr/>
        </p:nvPicPr>
        <p:blipFill rotWithShape="1">
          <a:blip r:embed="rId3">
            <a:alphaModFix/>
          </a:blip>
          <a:srcRect b="6050" l="0" r="0" t="0"/>
          <a:stretch/>
        </p:blipFill>
        <p:spPr>
          <a:xfrm>
            <a:off x="5117701" y="1068376"/>
            <a:ext cx="3468624" cy="3102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Clustering </a:t>
            </a:r>
            <a:endParaRPr/>
          </a:p>
        </p:txBody>
      </p:sp>
      <p:sp>
        <p:nvSpPr>
          <p:cNvPr id="231" name="Google Shape;231;p33"/>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2" name="Google Shape;23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33" name="Google Shape;233;p33"/>
          <p:cNvPicPr preferRelativeResize="0"/>
          <p:nvPr/>
        </p:nvPicPr>
        <p:blipFill rotWithShape="1">
          <a:blip r:embed="rId3">
            <a:alphaModFix/>
          </a:blip>
          <a:srcRect b="0" l="-1689" r="1689" t="0"/>
          <a:stretch/>
        </p:blipFill>
        <p:spPr>
          <a:xfrm>
            <a:off x="2549076" y="544938"/>
            <a:ext cx="6472075" cy="4053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Density-Based Clustering</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39" name="Google Shape;239;p34"/>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this method, the clusters are created based upon the density of the data points which are represented in the data space. The regions that become dense due to the huge number of data points residing in that region are considered as clusters.</a:t>
            </a:r>
            <a:endParaRPr/>
          </a:p>
          <a:p>
            <a:pPr indent="0" lvl="0" marL="0" rtl="0" algn="l">
              <a:spcBef>
                <a:spcPts val="1200"/>
              </a:spcBef>
              <a:spcAft>
                <a:spcPts val="0"/>
              </a:spcAft>
              <a:buNone/>
            </a:pPr>
            <a:r>
              <a:rPr lang="en-GB"/>
              <a:t>The data points in the sparse region (the region where the data points are very less) are considered as noise or outliers. The clusters created in these methods can be of arbitrary shape.</a:t>
            </a:r>
            <a:endParaRPr/>
          </a:p>
          <a:p>
            <a:pPr indent="0" lvl="0" marL="0" rtl="0" algn="l">
              <a:spcBef>
                <a:spcPts val="1200"/>
              </a:spcBef>
              <a:spcAft>
                <a:spcPts val="1200"/>
              </a:spcAft>
              <a:buNone/>
            </a:pPr>
            <a:r>
              <a:rPr lang="en-GB"/>
              <a:t>Example: </a:t>
            </a:r>
            <a:r>
              <a:rPr lang="en-GB" u="sng">
                <a:solidFill>
                  <a:schemeClr val="hlink"/>
                </a:solidFill>
                <a:hlinkClick r:id="rId3"/>
              </a:rPr>
              <a:t>DBSCAN</a:t>
            </a:r>
            <a:r>
              <a:rPr lang="en-GB"/>
              <a:t> </a:t>
            </a:r>
            <a:endParaRPr/>
          </a:p>
        </p:txBody>
      </p:sp>
      <p:sp>
        <p:nvSpPr>
          <p:cNvPr id="240" name="Google Shape;24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1" name="Google Shape;241;p34"/>
          <p:cNvPicPr preferRelativeResize="0"/>
          <p:nvPr/>
        </p:nvPicPr>
        <p:blipFill>
          <a:blip r:embed="rId4">
            <a:alphaModFix/>
          </a:blip>
          <a:stretch>
            <a:fillRect/>
          </a:stretch>
        </p:blipFill>
        <p:spPr>
          <a:xfrm>
            <a:off x="4824425" y="913900"/>
            <a:ext cx="3917226" cy="2937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Models</a:t>
            </a:r>
            <a:endParaRPr/>
          </a:p>
        </p:txBody>
      </p:sp>
      <p:sp>
        <p:nvSpPr>
          <p:cNvPr id="247" name="Google Shape;24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8" name="Google Shape;248;p35"/>
          <p:cNvPicPr preferRelativeResize="0"/>
          <p:nvPr/>
        </p:nvPicPr>
        <p:blipFill>
          <a:blip r:embed="rId3">
            <a:alphaModFix/>
          </a:blip>
          <a:stretch>
            <a:fillRect/>
          </a:stretch>
        </p:blipFill>
        <p:spPr>
          <a:xfrm>
            <a:off x="1606874" y="719075"/>
            <a:ext cx="7041526" cy="3944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Partition methods - K-means</a:t>
            </a:r>
            <a:endParaRPr/>
          </a:p>
        </p:txBody>
      </p:sp>
      <p:sp>
        <p:nvSpPr>
          <p:cNvPr id="254" name="Google Shape;254;p36"/>
          <p:cNvSpPr txBox="1"/>
          <p:nvPr>
            <p:ph idx="1" type="body"/>
          </p:nvPr>
        </p:nvSpPr>
        <p:spPr>
          <a:xfrm>
            <a:off x="299775" y="1144575"/>
            <a:ext cx="4272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The </a:t>
            </a:r>
            <a:r>
              <a:rPr lang="en-GB"/>
              <a:t>K-Means</a:t>
            </a:r>
            <a:r>
              <a:rPr lang="en-GB"/>
              <a:t> algorithm clusters data by trying to separate samples in n groups of equal variance, minimizing a criterion known as the inertia or within-cluster sum-of-squares (see below). This algorithm requires the number of clusters to be specified. It scales well to large number of samples and has been used across a large range of application areas in many different fields.</a:t>
            </a:r>
            <a:endParaRPr/>
          </a:p>
          <a:p>
            <a:pPr indent="0" lvl="0" marL="0" rtl="0" algn="l">
              <a:spcBef>
                <a:spcPts val="1200"/>
              </a:spcBef>
              <a:spcAft>
                <a:spcPts val="0"/>
              </a:spcAft>
              <a:buNone/>
            </a:pPr>
            <a:r>
              <a:rPr lang="en-GB"/>
              <a:t>The k-means algorithm divides a set of  N samples X into K  disjoint clusters , each described by the mean  of the samples in the cluster. The means are commonly called the cluster “centroids”; note that they are not, in general, points from X , although they live in the same space.</a:t>
            </a:r>
            <a:endParaRPr/>
          </a:p>
          <a:p>
            <a:pPr indent="0" lvl="0" marL="0" rtl="0" algn="l">
              <a:spcBef>
                <a:spcPts val="1200"/>
              </a:spcBef>
              <a:spcAft>
                <a:spcPts val="1200"/>
              </a:spcAft>
              <a:buNone/>
            </a:pPr>
            <a:r>
              <a:rPr lang="en-GB"/>
              <a:t>The K-means algorithm aims to choose centroids that minimise the inertia, or within-cluster sum-of-squares criterion:</a:t>
            </a:r>
            <a:endParaRPr/>
          </a:p>
        </p:txBody>
      </p:sp>
      <p:sp>
        <p:nvSpPr>
          <p:cNvPr id="255" name="Google Shape;25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56" name="Google Shape;256;p36"/>
          <p:cNvPicPr preferRelativeResize="0"/>
          <p:nvPr/>
        </p:nvPicPr>
        <p:blipFill>
          <a:blip r:embed="rId3">
            <a:alphaModFix/>
          </a:blip>
          <a:stretch>
            <a:fillRect/>
          </a:stretch>
        </p:blipFill>
        <p:spPr>
          <a:xfrm>
            <a:off x="5969750" y="1182300"/>
            <a:ext cx="1838325" cy="70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K-means drawbacks</a:t>
            </a:r>
            <a:endParaRPr/>
          </a:p>
        </p:txBody>
      </p:sp>
      <p:sp>
        <p:nvSpPr>
          <p:cNvPr id="262" name="Google Shape;262;p37"/>
          <p:cNvSpPr txBox="1"/>
          <p:nvPr>
            <p:ph idx="1" type="body"/>
          </p:nvPr>
        </p:nvSpPr>
        <p:spPr>
          <a:xfrm>
            <a:off x="299775" y="1144575"/>
            <a:ext cx="4272300" cy="3416400"/>
          </a:xfrm>
          <a:prstGeom prst="rect">
            <a:avLst/>
          </a:prstGeom>
        </p:spPr>
        <p:txBody>
          <a:bodyPr anchorCtr="0" anchor="t" bIns="91425" lIns="91425" spcFirstLastPara="1" rIns="91425" wrap="square" tIns="91425">
            <a:normAutofit lnSpcReduction="10000"/>
          </a:bodyPr>
          <a:lstStyle/>
          <a:p>
            <a:pPr indent="-298450" lvl="0" marL="457200" rtl="0" algn="l">
              <a:spcBef>
                <a:spcPts val="0"/>
              </a:spcBef>
              <a:spcAft>
                <a:spcPts val="0"/>
              </a:spcAft>
              <a:buSzPts val="1100"/>
              <a:buChar char="●"/>
            </a:pPr>
            <a:r>
              <a:rPr lang="en-GB"/>
              <a:t>Inertia makes the assumption that clusters are convex and isotropic, which is not always the case. It responds poorly to elongated clusters, or manifolds with irregular shapes.</a:t>
            </a:r>
            <a:endParaRPr/>
          </a:p>
          <a:p>
            <a:pPr indent="0" lvl="0" marL="0" rtl="0" algn="l">
              <a:spcBef>
                <a:spcPts val="1200"/>
              </a:spcBef>
              <a:spcAft>
                <a:spcPts val="0"/>
              </a:spcAft>
              <a:buNone/>
            </a:pPr>
            <a:r>
              <a:t/>
            </a:r>
            <a:endParaRPr/>
          </a:p>
          <a:p>
            <a:pPr indent="-298450" lvl="0" marL="457200" rtl="0" algn="l">
              <a:spcBef>
                <a:spcPts val="1200"/>
              </a:spcBef>
              <a:spcAft>
                <a:spcPts val="0"/>
              </a:spcAft>
              <a:buSzPts val="1100"/>
              <a:buChar char="●"/>
            </a:pPr>
            <a:r>
              <a:rPr lang="en-GB"/>
              <a:t>Inertia is not a normalized metric: we just know that lower values are better and zero is optimal. But in very high-dimensional spaces, Euclidean distances tend to become inflated (this is an instance of the so-called “curse of dimensionality”). Running a dimensionality reduction algorithm such as Principal component analysis (PCA) prior to k-means clustering can alleviate this problem and speed up the computations.</a:t>
            </a:r>
            <a:endParaRPr/>
          </a:p>
        </p:txBody>
      </p:sp>
      <p:sp>
        <p:nvSpPr>
          <p:cNvPr id="263" name="Google Shape;26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64" name="Google Shape;264;p37"/>
          <p:cNvPicPr preferRelativeResize="0"/>
          <p:nvPr/>
        </p:nvPicPr>
        <p:blipFill>
          <a:blip r:embed="rId3">
            <a:alphaModFix/>
          </a:blip>
          <a:stretch>
            <a:fillRect/>
          </a:stretch>
        </p:blipFill>
        <p:spPr>
          <a:xfrm>
            <a:off x="4962575" y="940225"/>
            <a:ext cx="3721501" cy="36207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K-Means - Step 1</a:t>
            </a:r>
            <a:endParaRPr/>
          </a:p>
        </p:txBody>
      </p:sp>
      <p:sp>
        <p:nvSpPr>
          <p:cNvPr id="270" name="Google Shape;270;p38"/>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When we are starting off the algorithm, we randomly assign the number of desired </a:t>
            </a:r>
            <a:r>
              <a:rPr lang="en-GB"/>
              <a:t>centroids in the data space. Bear in mind that the location of the centroids can be different, depending on the method utilized. </a:t>
            </a:r>
            <a:endParaRPr/>
          </a:p>
          <a:p>
            <a:pPr indent="0" lvl="0" marL="0" rtl="0" algn="l">
              <a:spcBef>
                <a:spcPts val="1200"/>
              </a:spcBef>
              <a:spcAft>
                <a:spcPts val="1200"/>
              </a:spcAft>
              <a:buNone/>
            </a:pPr>
            <a:r>
              <a:rPr lang="en-GB"/>
              <a:t>The only constraint to have in mind is the number of data point.s The number of clusters cannot be bigger.</a:t>
            </a:r>
            <a:endParaRPr/>
          </a:p>
        </p:txBody>
      </p:sp>
      <p:sp>
        <p:nvSpPr>
          <p:cNvPr id="271" name="Google Shape;27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2" name="Google Shape;272;p38"/>
          <p:cNvPicPr preferRelativeResize="0"/>
          <p:nvPr/>
        </p:nvPicPr>
        <p:blipFill>
          <a:blip r:embed="rId3">
            <a:alphaModFix/>
          </a:blip>
          <a:stretch>
            <a:fillRect/>
          </a:stretch>
        </p:blipFill>
        <p:spPr>
          <a:xfrm>
            <a:off x="5117700" y="1290675"/>
            <a:ext cx="3571875" cy="312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K-Means - Step 2</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78" name="Google Shape;278;p39"/>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In this step, data is divided based on the distance </a:t>
            </a:r>
            <a:r>
              <a:rPr lang="en-GB"/>
              <a:t>between</a:t>
            </a:r>
            <a:r>
              <a:rPr lang="en-GB"/>
              <a:t> each point to the centroid. The goal is to minimize that distance.</a:t>
            </a:r>
            <a:endParaRPr/>
          </a:p>
        </p:txBody>
      </p:sp>
      <p:sp>
        <p:nvSpPr>
          <p:cNvPr id="279" name="Google Shape;27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80" name="Google Shape;280;p39"/>
          <p:cNvPicPr preferRelativeResize="0"/>
          <p:nvPr/>
        </p:nvPicPr>
        <p:blipFill>
          <a:blip r:embed="rId3">
            <a:alphaModFix/>
          </a:blip>
          <a:stretch>
            <a:fillRect/>
          </a:stretch>
        </p:blipFill>
        <p:spPr>
          <a:xfrm>
            <a:off x="4970250" y="1182300"/>
            <a:ext cx="3721500" cy="3101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K-Means - Step 3</a:t>
            </a:r>
            <a:endParaRPr/>
          </a:p>
          <a:p>
            <a:pPr indent="0" lvl="0" marL="0" rtl="0" algn="l">
              <a:spcBef>
                <a:spcPts val="0"/>
              </a:spcBef>
              <a:spcAft>
                <a:spcPts val="0"/>
              </a:spcAft>
              <a:buNone/>
            </a:pPr>
            <a:r>
              <a:t/>
            </a:r>
            <a:endParaRPr/>
          </a:p>
        </p:txBody>
      </p:sp>
      <p:sp>
        <p:nvSpPr>
          <p:cNvPr id="286" name="Google Shape;286;p40"/>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Once we divide the data, we update the location of the centroid. Normally a average is computed. </a:t>
            </a:r>
            <a:endParaRPr/>
          </a:p>
        </p:txBody>
      </p:sp>
      <p:sp>
        <p:nvSpPr>
          <p:cNvPr id="287" name="Google Shape;28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88" name="Google Shape;288;p40"/>
          <p:cNvPicPr preferRelativeResize="0"/>
          <p:nvPr/>
        </p:nvPicPr>
        <p:blipFill>
          <a:blip r:embed="rId3">
            <a:alphaModFix/>
          </a:blip>
          <a:stretch>
            <a:fillRect/>
          </a:stretch>
        </p:blipFill>
        <p:spPr>
          <a:xfrm>
            <a:off x="5231650" y="1236425"/>
            <a:ext cx="3352800" cy="3028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K-means?</a:t>
            </a:r>
            <a:endParaRPr/>
          </a:p>
        </p:txBody>
      </p:sp>
      <p:sp>
        <p:nvSpPr>
          <p:cNvPr id="294" name="Google Shape;294;p41"/>
          <p:cNvSpPr txBox="1"/>
          <p:nvPr>
            <p:ph idx="1" type="body"/>
          </p:nvPr>
        </p:nvSpPr>
        <p:spPr>
          <a:xfrm>
            <a:off x="311700" y="1144575"/>
            <a:ext cx="4272300" cy="3416400"/>
          </a:xfrm>
          <a:prstGeom prst="rect">
            <a:avLst/>
          </a:prstGeom>
        </p:spPr>
        <p:txBody>
          <a:bodyPr anchorCtr="0" anchor="t" bIns="91425" lIns="91425" spcFirstLastPara="1" rIns="91425" wrap="square" tIns="91425">
            <a:normAutofit/>
          </a:bodyPr>
          <a:lstStyle/>
          <a:p>
            <a:pPr indent="0" lvl="0" marL="0" rtl="0" algn="l">
              <a:lnSpc>
                <a:spcPct val="140000"/>
              </a:lnSpc>
              <a:spcBef>
                <a:spcPts val="0"/>
              </a:spcBef>
              <a:spcAft>
                <a:spcPts val="0"/>
              </a:spcAft>
              <a:buClr>
                <a:schemeClr val="dk1"/>
              </a:buClr>
              <a:buSzPts val="1100"/>
              <a:buFont typeface="Arial"/>
              <a:buNone/>
            </a:pPr>
            <a:r>
              <a:rPr lang="en-GB" sz="900"/>
              <a:t>Below are the advantages mentioned:</a:t>
            </a:r>
            <a:endParaRPr sz="900"/>
          </a:p>
          <a:p>
            <a:pPr indent="-285750" lvl="0" marL="457200" rtl="0" algn="l">
              <a:lnSpc>
                <a:spcPct val="140000"/>
              </a:lnSpc>
              <a:spcBef>
                <a:spcPts val="1200"/>
              </a:spcBef>
              <a:spcAft>
                <a:spcPts val="0"/>
              </a:spcAft>
              <a:buSzPts val="900"/>
              <a:buChar char="●"/>
            </a:pPr>
            <a:r>
              <a:rPr lang="en-GB" sz="900"/>
              <a:t>It is fast</a:t>
            </a:r>
            <a:endParaRPr sz="900"/>
          </a:p>
          <a:p>
            <a:pPr indent="-285750" lvl="0" marL="457200" rtl="0" algn="l">
              <a:lnSpc>
                <a:spcPct val="140000"/>
              </a:lnSpc>
              <a:spcBef>
                <a:spcPts val="0"/>
              </a:spcBef>
              <a:spcAft>
                <a:spcPts val="0"/>
              </a:spcAft>
              <a:buSzPts val="900"/>
              <a:buChar char="●"/>
            </a:pPr>
            <a:r>
              <a:rPr lang="en-GB" sz="900"/>
              <a:t>Robust</a:t>
            </a:r>
            <a:endParaRPr sz="900"/>
          </a:p>
          <a:p>
            <a:pPr indent="-285750" lvl="0" marL="457200" rtl="0" algn="l">
              <a:lnSpc>
                <a:spcPct val="140000"/>
              </a:lnSpc>
              <a:spcBef>
                <a:spcPts val="0"/>
              </a:spcBef>
              <a:spcAft>
                <a:spcPts val="0"/>
              </a:spcAft>
              <a:buSzPts val="900"/>
              <a:buChar char="●"/>
            </a:pPr>
            <a:r>
              <a:rPr lang="en-GB" sz="900"/>
              <a:t>Easy to understand</a:t>
            </a:r>
            <a:endParaRPr sz="900"/>
          </a:p>
          <a:p>
            <a:pPr indent="-285750" lvl="0" marL="457200" rtl="0" algn="l">
              <a:lnSpc>
                <a:spcPct val="140000"/>
              </a:lnSpc>
              <a:spcBef>
                <a:spcPts val="0"/>
              </a:spcBef>
              <a:spcAft>
                <a:spcPts val="0"/>
              </a:spcAft>
              <a:buSzPts val="900"/>
              <a:buChar char="●"/>
            </a:pPr>
            <a:r>
              <a:rPr lang="en-GB" sz="900"/>
              <a:t>Comparatively efficient</a:t>
            </a:r>
            <a:endParaRPr sz="900"/>
          </a:p>
          <a:p>
            <a:pPr indent="-285750" lvl="0" marL="457200" rtl="0" algn="l">
              <a:lnSpc>
                <a:spcPct val="140000"/>
              </a:lnSpc>
              <a:spcBef>
                <a:spcPts val="0"/>
              </a:spcBef>
              <a:spcAft>
                <a:spcPts val="0"/>
              </a:spcAft>
              <a:buSzPts val="900"/>
              <a:buChar char="●"/>
            </a:pPr>
            <a:r>
              <a:rPr lang="en-GB" sz="900"/>
              <a:t>If data sets are distinct, then gives the best results</a:t>
            </a:r>
            <a:endParaRPr sz="900"/>
          </a:p>
          <a:p>
            <a:pPr indent="-285750" lvl="0" marL="457200" rtl="0" algn="l">
              <a:lnSpc>
                <a:spcPct val="140000"/>
              </a:lnSpc>
              <a:spcBef>
                <a:spcPts val="0"/>
              </a:spcBef>
              <a:spcAft>
                <a:spcPts val="0"/>
              </a:spcAft>
              <a:buSzPts val="900"/>
              <a:buChar char="●"/>
            </a:pPr>
            <a:r>
              <a:rPr lang="en-GB" sz="900"/>
              <a:t>Produce tighter clusters</a:t>
            </a:r>
            <a:endParaRPr sz="900"/>
          </a:p>
          <a:p>
            <a:pPr indent="-285750" lvl="0" marL="457200" rtl="0" algn="l">
              <a:lnSpc>
                <a:spcPct val="140000"/>
              </a:lnSpc>
              <a:spcBef>
                <a:spcPts val="0"/>
              </a:spcBef>
              <a:spcAft>
                <a:spcPts val="0"/>
              </a:spcAft>
              <a:buSzPts val="900"/>
              <a:buChar char="●"/>
            </a:pPr>
            <a:r>
              <a:rPr lang="en-GB" sz="900"/>
              <a:t>When centroids are recomputed, the cluster changes.</a:t>
            </a:r>
            <a:endParaRPr sz="900"/>
          </a:p>
          <a:p>
            <a:pPr indent="-285750" lvl="0" marL="457200" rtl="0" algn="l">
              <a:lnSpc>
                <a:spcPct val="140000"/>
              </a:lnSpc>
              <a:spcBef>
                <a:spcPts val="0"/>
              </a:spcBef>
              <a:spcAft>
                <a:spcPts val="0"/>
              </a:spcAft>
              <a:buSzPts val="900"/>
              <a:buChar char="●"/>
            </a:pPr>
            <a:r>
              <a:rPr lang="en-GB" sz="900"/>
              <a:t>Flexible</a:t>
            </a:r>
            <a:endParaRPr sz="900"/>
          </a:p>
          <a:p>
            <a:pPr indent="-285750" lvl="0" marL="457200" rtl="0" algn="l">
              <a:lnSpc>
                <a:spcPct val="140000"/>
              </a:lnSpc>
              <a:spcBef>
                <a:spcPts val="0"/>
              </a:spcBef>
              <a:spcAft>
                <a:spcPts val="0"/>
              </a:spcAft>
              <a:buSzPts val="900"/>
              <a:buChar char="●"/>
            </a:pPr>
            <a:r>
              <a:rPr lang="en-GB" sz="900"/>
              <a:t>Easy to interpret</a:t>
            </a:r>
            <a:endParaRPr sz="900"/>
          </a:p>
          <a:p>
            <a:pPr indent="-285750" lvl="0" marL="457200" rtl="0" algn="l">
              <a:lnSpc>
                <a:spcPct val="140000"/>
              </a:lnSpc>
              <a:spcBef>
                <a:spcPts val="0"/>
              </a:spcBef>
              <a:spcAft>
                <a:spcPts val="0"/>
              </a:spcAft>
              <a:buSzPts val="900"/>
              <a:buChar char="●"/>
            </a:pPr>
            <a:r>
              <a:rPr lang="en-GB" sz="900"/>
              <a:t>Better computational cost</a:t>
            </a:r>
            <a:endParaRPr sz="900"/>
          </a:p>
          <a:p>
            <a:pPr indent="-285750" lvl="0" marL="457200" rtl="0" algn="l">
              <a:lnSpc>
                <a:spcPct val="140000"/>
              </a:lnSpc>
              <a:spcBef>
                <a:spcPts val="0"/>
              </a:spcBef>
              <a:spcAft>
                <a:spcPts val="0"/>
              </a:spcAft>
              <a:buSzPts val="900"/>
              <a:buChar char="●"/>
            </a:pPr>
            <a:r>
              <a:rPr lang="en-GB" sz="900"/>
              <a:t>Enhances Accuracy</a:t>
            </a:r>
            <a:endParaRPr sz="900"/>
          </a:p>
          <a:p>
            <a:pPr indent="-285750" lvl="0" marL="457200" rtl="0" algn="l">
              <a:lnSpc>
                <a:spcPct val="140000"/>
              </a:lnSpc>
              <a:spcBef>
                <a:spcPts val="0"/>
              </a:spcBef>
              <a:spcAft>
                <a:spcPts val="0"/>
              </a:spcAft>
              <a:buSzPts val="900"/>
              <a:buChar char="●"/>
            </a:pPr>
            <a:r>
              <a:rPr lang="en-GB" sz="900"/>
              <a:t>Works better with spherical clusters</a:t>
            </a:r>
            <a:endParaRPr sz="900"/>
          </a:p>
        </p:txBody>
      </p:sp>
      <p:sp>
        <p:nvSpPr>
          <p:cNvPr id="295" name="Google Shape;29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96" name="Google Shape;296;p41"/>
          <p:cNvSpPr txBox="1"/>
          <p:nvPr>
            <p:ph idx="1" type="body"/>
          </p:nvPr>
        </p:nvSpPr>
        <p:spPr>
          <a:xfrm>
            <a:off x="4338000" y="896775"/>
            <a:ext cx="48060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GB" sz="900">
                <a:solidFill>
                  <a:srgbClr val="4D5968"/>
                </a:solidFill>
                <a:highlight>
                  <a:srgbClr val="FFFFFF"/>
                </a:highlight>
                <a:latin typeface="Roboto"/>
                <a:ea typeface="Roboto"/>
                <a:cs typeface="Roboto"/>
                <a:sym typeface="Roboto"/>
              </a:rPr>
              <a:t>Below are the disadvantages mentioned:</a:t>
            </a:r>
            <a:endParaRPr sz="900">
              <a:solidFill>
                <a:srgbClr val="4D5968"/>
              </a:solidFill>
              <a:highlight>
                <a:srgbClr val="FFFFFF"/>
              </a:highlight>
              <a:latin typeface="Roboto"/>
              <a:ea typeface="Roboto"/>
              <a:cs typeface="Roboto"/>
              <a:sym typeface="Roboto"/>
            </a:endParaRPr>
          </a:p>
          <a:p>
            <a:pPr indent="-285750" lvl="0" marL="457200" rtl="0" algn="l">
              <a:lnSpc>
                <a:spcPct val="200000"/>
              </a:lnSpc>
              <a:spcBef>
                <a:spcPts val="1900"/>
              </a:spcBef>
              <a:spcAft>
                <a:spcPts val="0"/>
              </a:spcAft>
              <a:buSzPts val="900"/>
              <a:buChar char="●"/>
            </a:pPr>
            <a:r>
              <a:rPr lang="en-GB" sz="900"/>
              <a:t>Needs prior specification for the number of cluster centers</a:t>
            </a:r>
            <a:endParaRPr sz="900"/>
          </a:p>
          <a:p>
            <a:pPr indent="-285750" lvl="0" marL="457200" rtl="0" algn="l">
              <a:lnSpc>
                <a:spcPct val="200000"/>
              </a:lnSpc>
              <a:spcBef>
                <a:spcPts val="0"/>
              </a:spcBef>
              <a:spcAft>
                <a:spcPts val="0"/>
              </a:spcAft>
              <a:buSzPts val="900"/>
              <a:buChar char="●"/>
            </a:pPr>
            <a:r>
              <a:rPr lang="en-GB" sz="900"/>
              <a:t>If there are two highly overlapping data, then it cannot be distinguished and cannot tell that there are two clusters</a:t>
            </a:r>
            <a:endParaRPr sz="900"/>
          </a:p>
          <a:p>
            <a:pPr indent="-285750" lvl="0" marL="457200" rtl="0" algn="l">
              <a:spcBef>
                <a:spcPts val="0"/>
              </a:spcBef>
              <a:spcAft>
                <a:spcPts val="0"/>
              </a:spcAft>
              <a:buSzPts val="900"/>
              <a:buChar char="●"/>
            </a:pPr>
            <a:r>
              <a:rPr lang="en-GB" sz="900"/>
              <a:t>With the different representations of the data, the results achieved are also different</a:t>
            </a:r>
            <a:endParaRPr sz="900"/>
          </a:p>
          <a:p>
            <a:pPr indent="-285750" lvl="0" marL="457200" rtl="0" algn="l">
              <a:spcBef>
                <a:spcPts val="0"/>
              </a:spcBef>
              <a:spcAft>
                <a:spcPts val="0"/>
              </a:spcAft>
              <a:buSzPts val="900"/>
              <a:buChar char="●"/>
            </a:pPr>
            <a:r>
              <a:rPr lang="en-GB" sz="900"/>
              <a:t>Euclidean distance can unequally weigh the factors</a:t>
            </a:r>
            <a:endParaRPr sz="900"/>
          </a:p>
          <a:p>
            <a:pPr indent="-285750" lvl="0" marL="457200" rtl="0" algn="l">
              <a:spcBef>
                <a:spcPts val="0"/>
              </a:spcBef>
              <a:spcAft>
                <a:spcPts val="0"/>
              </a:spcAft>
              <a:buSzPts val="900"/>
              <a:buChar char="●"/>
            </a:pPr>
            <a:r>
              <a:rPr lang="en-GB" sz="900"/>
              <a:t>It gives the local optima of the squared error function</a:t>
            </a:r>
            <a:endParaRPr sz="900"/>
          </a:p>
          <a:p>
            <a:pPr indent="-285750" lvl="0" marL="457200" rtl="0" algn="l">
              <a:spcBef>
                <a:spcPts val="0"/>
              </a:spcBef>
              <a:spcAft>
                <a:spcPts val="0"/>
              </a:spcAft>
              <a:buSzPts val="900"/>
              <a:buChar char="●"/>
            </a:pPr>
            <a:r>
              <a:rPr lang="en-GB" sz="900"/>
              <a:t>Sometimes choosing the centroids randomly cannot give fruitful results</a:t>
            </a:r>
            <a:endParaRPr sz="900"/>
          </a:p>
          <a:p>
            <a:pPr indent="-285750" lvl="0" marL="457200" rtl="0" algn="l">
              <a:spcBef>
                <a:spcPts val="0"/>
              </a:spcBef>
              <a:spcAft>
                <a:spcPts val="0"/>
              </a:spcAft>
              <a:buSzPts val="900"/>
              <a:buChar char="●"/>
            </a:pPr>
            <a:r>
              <a:rPr lang="en-GB" sz="900"/>
              <a:t>It can be used only if the meaning is defined</a:t>
            </a:r>
            <a:endParaRPr sz="900"/>
          </a:p>
          <a:p>
            <a:pPr indent="-285750" lvl="0" marL="457200" rtl="0" algn="l">
              <a:spcBef>
                <a:spcPts val="0"/>
              </a:spcBef>
              <a:spcAft>
                <a:spcPts val="0"/>
              </a:spcAft>
              <a:buSzPts val="900"/>
              <a:buChar char="●"/>
            </a:pPr>
            <a:r>
              <a:rPr lang="en-GB" sz="900"/>
              <a:t>Cannot handle outliers and noisy data</a:t>
            </a:r>
            <a:endParaRPr sz="900"/>
          </a:p>
          <a:p>
            <a:pPr indent="-285750" lvl="0" marL="457200" rtl="0" algn="l">
              <a:spcBef>
                <a:spcPts val="0"/>
              </a:spcBef>
              <a:spcAft>
                <a:spcPts val="0"/>
              </a:spcAft>
              <a:buSzPts val="900"/>
              <a:buChar char="●"/>
            </a:pPr>
            <a:r>
              <a:rPr lang="en-GB" sz="900"/>
              <a:t>Do not work for the non-linear data set</a:t>
            </a:r>
            <a:endParaRPr sz="900"/>
          </a:p>
          <a:p>
            <a:pPr indent="-285750" lvl="0" marL="457200" rtl="0" algn="l">
              <a:spcBef>
                <a:spcPts val="0"/>
              </a:spcBef>
              <a:spcAft>
                <a:spcPts val="0"/>
              </a:spcAft>
              <a:buSzPts val="900"/>
              <a:buChar char="●"/>
            </a:pPr>
            <a:r>
              <a:rPr lang="en-GB" sz="900"/>
              <a:t>Lacks consistency</a:t>
            </a:r>
            <a:endParaRPr sz="900"/>
          </a:p>
          <a:p>
            <a:pPr indent="-285750" lvl="0" marL="457200" rtl="0" algn="l">
              <a:spcBef>
                <a:spcPts val="0"/>
              </a:spcBef>
              <a:spcAft>
                <a:spcPts val="0"/>
              </a:spcAft>
              <a:buSzPts val="900"/>
              <a:buChar char="●"/>
            </a:pPr>
            <a:r>
              <a:rPr lang="en-GB" sz="900"/>
              <a:t>Sensitive to scale</a:t>
            </a:r>
            <a:endParaRPr sz="900"/>
          </a:p>
          <a:p>
            <a:pPr indent="-285750" lvl="0" marL="457200" rtl="0" algn="l">
              <a:spcBef>
                <a:spcPts val="0"/>
              </a:spcBef>
              <a:spcAft>
                <a:spcPts val="0"/>
              </a:spcAft>
              <a:buSzPts val="900"/>
              <a:buChar char="●"/>
            </a:pPr>
            <a:r>
              <a:rPr lang="en-GB" sz="900"/>
              <a:t>If very large data sets are encountered, then the computer may crash.</a:t>
            </a:r>
            <a:endParaRPr sz="900"/>
          </a:p>
          <a:p>
            <a:pPr indent="-285750" lvl="0" marL="457200" rtl="0" algn="l">
              <a:spcBef>
                <a:spcPts val="0"/>
              </a:spcBef>
              <a:spcAft>
                <a:spcPts val="0"/>
              </a:spcAft>
              <a:buSzPts val="900"/>
              <a:buChar char="●"/>
            </a:pPr>
            <a:r>
              <a:rPr lang="en-GB" sz="900"/>
              <a:t>Prediction issues</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11700" y="609600"/>
            <a:ext cx="649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choose a clustering model</a:t>
            </a:r>
            <a:endParaRPr/>
          </a:p>
        </p:txBody>
      </p:sp>
      <p:sp>
        <p:nvSpPr>
          <p:cNvPr id="302" name="Google Shape;302;p42"/>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a:t>
            </a:r>
            <a:r>
              <a:rPr lang="en-GB"/>
              <a:t>technique</a:t>
            </a:r>
            <a:r>
              <a:rPr lang="en-GB"/>
              <a:t> is called elbow method. Because it looks like an elbow := </a:t>
            </a:r>
            <a:endParaRPr/>
          </a:p>
          <a:p>
            <a:pPr indent="0" lvl="0" marL="0" rtl="0" algn="l">
              <a:spcBef>
                <a:spcPts val="1200"/>
              </a:spcBef>
              <a:spcAft>
                <a:spcPts val="1200"/>
              </a:spcAft>
              <a:buNone/>
            </a:pPr>
            <a:r>
              <a:rPr lang="en-GB"/>
              <a:t>The idea is to iterate over several different values of k, and check when the increase in cluster no longer helps. </a:t>
            </a:r>
            <a:endParaRPr/>
          </a:p>
        </p:txBody>
      </p:sp>
      <p:sp>
        <p:nvSpPr>
          <p:cNvPr id="303" name="Google Shape;30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04" name="Google Shape;304;p42"/>
          <p:cNvPicPr preferRelativeResize="0"/>
          <p:nvPr/>
        </p:nvPicPr>
        <p:blipFill>
          <a:blip r:embed="rId3">
            <a:alphaModFix/>
          </a:blip>
          <a:stretch>
            <a:fillRect/>
          </a:stretch>
        </p:blipFill>
        <p:spPr>
          <a:xfrm>
            <a:off x="4572000" y="1334700"/>
            <a:ext cx="4267125" cy="2936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Linear Regression</a:t>
            </a:r>
            <a:endParaRPr/>
          </a:p>
        </p:txBody>
      </p:sp>
      <p:sp>
        <p:nvSpPr>
          <p:cNvPr id="81" name="Google Shape;81;p16"/>
          <p:cNvSpPr txBox="1"/>
          <p:nvPr>
            <p:ph idx="1" type="body"/>
          </p:nvPr>
        </p:nvSpPr>
        <p:spPr>
          <a:xfrm>
            <a:off x="299775" y="1144575"/>
            <a:ext cx="46131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In </a:t>
            </a:r>
            <a:r>
              <a:rPr lang="en-GB"/>
              <a:t>regression</a:t>
            </a:r>
            <a:r>
              <a:rPr lang="en-GB"/>
              <a:t> model the idea is to predict continuous data. For example the age, or salary of someone. </a:t>
            </a:r>
            <a:endParaRPr/>
          </a:p>
          <a:p>
            <a:pPr indent="0" lvl="0" marL="0" rtl="0" algn="l">
              <a:spcBef>
                <a:spcPts val="1200"/>
              </a:spcBef>
              <a:spcAft>
                <a:spcPts val="0"/>
              </a:spcAft>
              <a:buNone/>
            </a:pPr>
            <a:r>
              <a:rPr lang="en-GB"/>
              <a:t>The formula is </a:t>
            </a:r>
            <a:r>
              <a:rPr lang="en-GB"/>
              <a:t>simple linear regression is y = m x +c.</a:t>
            </a:r>
            <a:endParaRPr/>
          </a:p>
          <a:p>
            <a:pPr indent="0" lvl="0" marL="0" rtl="0" algn="l">
              <a:spcBef>
                <a:spcPts val="1200"/>
              </a:spcBef>
              <a:spcAft>
                <a:spcPts val="0"/>
              </a:spcAft>
              <a:buNone/>
            </a:pPr>
            <a:r>
              <a:rPr lang="en-GB"/>
              <a:t>Like other models, you can analyse how good it is. In this example this is done by calculating the error (next slide)</a:t>
            </a:r>
            <a:endParaRPr/>
          </a:p>
          <a:p>
            <a:pPr indent="0" lvl="0" marL="0" rtl="0" algn="l">
              <a:spcBef>
                <a:spcPts val="1200"/>
              </a:spcBef>
              <a:spcAft>
                <a:spcPts val="0"/>
              </a:spcAft>
              <a:buNone/>
            </a:pPr>
            <a:r>
              <a:rPr lang="en-GB"/>
              <a:t>In python </a:t>
            </a:r>
            <a:endParaRPr/>
          </a:p>
          <a:p>
            <a:pPr indent="0" lvl="0" marL="0" rtl="0" algn="l">
              <a:spcBef>
                <a:spcPts val="1200"/>
              </a:spcBef>
              <a:spcAft>
                <a:spcPts val="0"/>
              </a:spcAft>
              <a:buClr>
                <a:schemeClr val="dk1"/>
              </a:buClr>
              <a:buSzPts val="1100"/>
              <a:buFont typeface="Arial"/>
              <a:buNone/>
            </a:pPr>
            <a:r>
              <a:rPr lang="en-GB" sz="1200">
                <a:solidFill>
                  <a:srgbClr val="292929"/>
                </a:solidFill>
                <a:highlight>
                  <a:srgbClr val="F2F2F2"/>
                </a:highlight>
                <a:latin typeface="Courier New"/>
                <a:ea typeface="Courier New"/>
                <a:cs typeface="Courier New"/>
                <a:sym typeface="Courier New"/>
              </a:rPr>
              <a:t>from sklearn.linear_model import LinearRegression</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200">
                <a:solidFill>
                  <a:srgbClr val="292929"/>
                </a:solidFill>
                <a:highlight>
                  <a:srgbClr val="F2F2F2"/>
                </a:highlight>
                <a:latin typeface="Courier New"/>
                <a:ea typeface="Courier New"/>
                <a:cs typeface="Courier New"/>
                <a:sym typeface="Courier New"/>
              </a:rPr>
              <a:t>regressor = LinearRegression()</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1200"/>
              </a:spcAft>
              <a:buNone/>
            </a:pPr>
            <a:r>
              <a:rPr lang="en-GB" sz="1200">
                <a:solidFill>
                  <a:srgbClr val="292929"/>
                </a:solidFill>
                <a:highlight>
                  <a:srgbClr val="F2F2F2"/>
                </a:highlight>
                <a:latin typeface="Courier New"/>
                <a:ea typeface="Courier New"/>
                <a:cs typeface="Courier New"/>
                <a:sym typeface="Courier New"/>
              </a:rPr>
              <a:t>regressor.fit(X_train, y_train)</a:t>
            </a:r>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83" name="Google Shape;83;p16"/>
          <p:cNvPicPr preferRelativeResize="0"/>
          <p:nvPr/>
        </p:nvPicPr>
        <p:blipFill>
          <a:blip r:embed="rId3">
            <a:alphaModFix/>
          </a:blip>
          <a:stretch>
            <a:fillRect/>
          </a:stretch>
        </p:blipFill>
        <p:spPr>
          <a:xfrm>
            <a:off x="4958975" y="1452549"/>
            <a:ext cx="3778875" cy="2738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of application</a:t>
            </a:r>
            <a:endParaRPr/>
          </a:p>
        </p:txBody>
      </p:sp>
      <p:sp>
        <p:nvSpPr>
          <p:cNvPr id="310" name="Google Shape;310;p43"/>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chemeClr val="hlink"/>
                </a:solidFill>
                <a:hlinkClick r:id="rId3"/>
              </a:rPr>
              <a:t>https://colab.research.google.com/drive/1EE0THCPBFYxNFnLN8a6QR5DTcXA1GB3i?usp=sharing</a:t>
            </a:r>
            <a:endParaRPr/>
          </a:p>
          <a:p>
            <a:pPr indent="0" lvl="0" marL="0" rtl="0" algn="l">
              <a:spcBef>
                <a:spcPts val="1200"/>
              </a:spcBef>
              <a:spcAft>
                <a:spcPts val="1200"/>
              </a:spcAft>
              <a:buNone/>
            </a:pPr>
            <a:r>
              <a:t/>
            </a:r>
            <a:endParaRPr/>
          </a:p>
        </p:txBody>
      </p:sp>
      <p:sp>
        <p:nvSpPr>
          <p:cNvPr id="311" name="Google Shape;31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12" name="Google Shape;312;p43"/>
          <p:cNvPicPr preferRelativeResize="0"/>
          <p:nvPr/>
        </p:nvPicPr>
        <p:blipFill>
          <a:blip r:embed="rId4">
            <a:alphaModFix/>
          </a:blip>
          <a:stretch>
            <a:fillRect/>
          </a:stretch>
        </p:blipFill>
        <p:spPr>
          <a:xfrm>
            <a:off x="5062525" y="1144575"/>
            <a:ext cx="3721500" cy="2744606"/>
          </a:xfrm>
          <a:prstGeom prst="rect">
            <a:avLst/>
          </a:prstGeom>
          <a:noFill/>
          <a:ln>
            <a:noFill/>
          </a:ln>
        </p:spPr>
      </p:pic>
      <p:pic>
        <p:nvPicPr>
          <p:cNvPr id="313" name="Google Shape;313;p43"/>
          <p:cNvPicPr preferRelativeResize="0"/>
          <p:nvPr/>
        </p:nvPicPr>
        <p:blipFill>
          <a:blip r:embed="rId5">
            <a:alphaModFix/>
          </a:blip>
          <a:stretch>
            <a:fillRect/>
          </a:stretch>
        </p:blipFill>
        <p:spPr>
          <a:xfrm>
            <a:off x="743313" y="1993597"/>
            <a:ext cx="3154525" cy="2135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Clustering exercise</a:t>
            </a:r>
            <a:endParaRPr/>
          </a:p>
        </p:txBody>
      </p:sp>
      <p:sp>
        <p:nvSpPr>
          <p:cNvPr id="319" name="Google Shape;319;p44"/>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AutoNum type="arabicPeriod"/>
            </a:pPr>
            <a:r>
              <a:rPr lang="en-GB"/>
              <a:t>Load car dataset</a:t>
            </a:r>
            <a:endParaRPr/>
          </a:p>
          <a:p>
            <a:pPr indent="-298450" lvl="0" marL="457200" rtl="0" algn="l">
              <a:spcBef>
                <a:spcPts val="0"/>
              </a:spcBef>
              <a:spcAft>
                <a:spcPts val="0"/>
              </a:spcAft>
              <a:buSzPts val="1100"/>
              <a:buAutoNum type="arabicPeriod"/>
            </a:pPr>
            <a:r>
              <a:rPr lang="en-GB"/>
              <a:t>EDA (show feature histogram)</a:t>
            </a:r>
            <a:endParaRPr/>
          </a:p>
          <a:p>
            <a:pPr indent="-298450" lvl="0" marL="457200" rtl="0" algn="l">
              <a:spcBef>
                <a:spcPts val="0"/>
              </a:spcBef>
              <a:spcAft>
                <a:spcPts val="0"/>
              </a:spcAft>
              <a:buSzPts val="1100"/>
              <a:buAutoNum type="arabicPeriod"/>
            </a:pPr>
            <a:r>
              <a:rPr lang="en-GB"/>
              <a:t>Fill missing values if needed</a:t>
            </a:r>
            <a:endParaRPr/>
          </a:p>
          <a:p>
            <a:pPr indent="-298450" lvl="0" marL="457200" rtl="0" algn="l">
              <a:spcBef>
                <a:spcPts val="0"/>
              </a:spcBef>
              <a:spcAft>
                <a:spcPts val="0"/>
              </a:spcAft>
              <a:buSzPts val="1100"/>
              <a:buAutoNum type="arabicPeriod"/>
            </a:pPr>
            <a:r>
              <a:rPr lang="en-GB"/>
              <a:t>Plot T-SNE</a:t>
            </a:r>
            <a:endParaRPr/>
          </a:p>
          <a:p>
            <a:pPr indent="-298450" lvl="0" marL="457200" rtl="0" algn="l">
              <a:spcBef>
                <a:spcPts val="0"/>
              </a:spcBef>
              <a:spcAft>
                <a:spcPts val="0"/>
              </a:spcAft>
              <a:buSzPts val="1100"/>
              <a:buAutoNum type="arabicPeriod"/>
            </a:pPr>
            <a:r>
              <a:rPr lang="en-GB"/>
              <a:t>Plot elbow chart</a:t>
            </a:r>
            <a:endParaRPr/>
          </a:p>
          <a:p>
            <a:pPr indent="-298450" lvl="0" marL="457200" rtl="0" algn="l">
              <a:spcBef>
                <a:spcPts val="0"/>
              </a:spcBef>
              <a:spcAft>
                <a:spcPts val="0"/>
              </a:spcAft>
              <a:buSzPts val="1100"/>
              <a:buAutoNum type="arabicPeriod"/>
            </a:pPr>
            <a:r>
              <a:rPr lang="en-GB"/>
              <a:t>Choose n of cluster</a:t>
            </a:r>
            <a:endParaRPr/>
          </a:p>
          <a:p>
            <a:pPr indent="-298450" lvl="0" marL="457200" rtl="0" algn="l">
              <a:spcBef>
                <a:spcPts val="0"/>
              </a:spcBef>
              <a:spcAft>
                <a:spcPts val="0"/>
              </a:spcAft>
              <a:buSzPts val="1100"/>
              <a:buAutoNum type="arabicPeriod"/>
            </a:pPr>
            <a:r>
              <a:rPr lang="en-GB"/>
              <a:t>Plot with different clusters and compare</a:t>
            </a:r>
            <a:endParaRPr/>
          </a:p>
          <a:p>
            <a:pPr indent="-298450" lvl="0" marL="457200" rtl="0" algn="l">
              <a:spcBef>
                <a:spcPts val="0"/>
              </a:spcBef>
              <a:spcAft>
                <a:spcPts val="0"/>
              </a:spcAft>
              <a:buSzPts val="1100"/>
              <a:buAutoNum type="arabicPeriod"/>
            </a:pPr>
            <a:r>
              <a:rPr lang="en-GB"/>
              <a:t>Plot results</a:t>
            </a:r>
            <a:endParaRPr/>
          </a:p>
        </p:txBody>
      </p:sp>
      <p:sp>
        <p:nvSpPr>
          <p:cNvPr id="320" name="Google Shape;32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Regression error</a:t>
            </a:r>
            <a:endParaRPr/>
          </a:p>
        </p:txBody>
      </p:sp>
      <p:sp>
        <p:nvSpPr>
          <p:cNvPr id="89" name="Google Shape;89;p17"/>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most common is the MSE (Mean Square error). Represented in the picture in the right.</a:t>
            </a:r>
            <a:endParaRPr/>
          </a:p>
          <a:p>
            <a:pPr indent="0" lvl="0" marL="0" rtl="0" algn="l">
              <a:spcBef>
                <a:spcPts val="1200"/>
              </a:spcBef>
              <a:spcAft>
                <a:spcPts val="0"/>
              </a:spcAft>
              <a:buNone/>
            </a:pPr>
            <a:r>
              <a:rPr lang="en-GB"/>
              <a:t>Other errors are:</a:t>
            </a:r>
            <a:endParaRPr/>
          </a:p>
          <a:p>
            <a:pPr indent="-301625" lvl="0" marL="457200" rtl="0" algn="l">
              <a:lnSpc>
                <a:spcPct val="115000"/>
              </a:lnSpc>
              <a:spcBef>
                <a:spcPts val="1200"/>
              </a:spcBef>
              <a:spcAft>
                <a:spcPts val="0"/>
              </a:spcAft>
              <a:buClr>
                <a:srgbClr val="555555"/>
              </a:buClr>
              <a:buSzPts val="1150"/>
              <a:buFont typeface="Helvetica Neue"/>
              <a:buAutoNum type="arabicPeriod"/>
            </a:pPr>
            <a:r>
              <a:rPr lang="en-GB" sz="1150">
                <a:solidFill>
                  <a:srgbClr val="555555"/>
                </a:solidFill>
                <a:highlight>
                  <a:srgbClr val="FFFFFF"/>
                </a:highlight>
                <a:latin typeface="Helvetica Neue"/>
                <a:ea typeface="Helvetica Neue"/>
                <a:cs typeface="Helvetica Neue"/>
                <a:sym typeface="Helvetica Neue"/>
              </a:rPr>
              <a:t>Root Mean Squared Error </a:t>
            </a:r>
            <a:endParaRPr sz="1150">
              <a:solidFill>
                <a:srgbClr val="555555"/>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50">
              <a:solidFill>
                <a:srgbClr val="555555"/>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050">
                <a:solidFill>
                  <a:srgbClr val="007020"/>
                </a:solidFill>
                <a:latin typeface="Consolas"/>
                <a:ea typeface="Consolas"/>
                <a:cs typeface="Consolas"/>
                <a:sym typeface="Consolas"/>
              </a:rPr>
              <a:t>from</a:t>
            </a:r>
            <a:r>
              <a:rPr lang="en-GB" sz="1050">
                <a:solidFill>
                  <a:srgbClr val="212529"/>
                </a:solidFill>
                <a:latin typeface="Consolas"/>
                <a:ea typeface="Consolas"/>
                <a:cs typeface="Consolas"/>
                <a:sym typeface="Consolas"/>
              </a:rPr>
              <a:t> </a:t>
            </a:r>
            <a:r>
              <a:rPr b="1" lang="en-GB" sz="1050">
                <a:solidFill>
                  <a:srgbClr val="0E84B5"/>
                </a:solidFill>
                <a:latin typeface="Consolas"/>
                <a:ea typeface="Consolas"/>
                <a:cs typeface="Consolas"/>
                <a:sym typeface="Consolas"/>
              </a:rPr>
              <a:t>sklearn.metrics</a:t>
            </a:r>
            <a:r>
              <a:rPr lang="en-GB" sz="1050">
                <a:solidFill>
                  <a:srgbClr val="212529"/>
                </a:solidFill>
                <a:latin typeface="Consolas"/>
                <a:ea typeface="Consolas"/>
                <a:cs typeface="Consolas"/>
                <a:sym typeface="Consolas"/>
              </a:rPr>
              <a:t> </a:t>
            </a:r>
            <a:r>
              <a:rPr b="1" lang="en-GB" sz="1050">
                <a:solidFill>
                  <a:srgbClr val="007020"/>
                </a:solidFill>
                <a:latin typeface="Consolas"/>
                <a:ea typeface="Consolas"/>
                <a:cs typeface="Consolas"/>
                <a:sym typeface="Consolas"/>
              </a:rPr>
              <a:t>import</a:t>
            </a:r>
            <a:r>
              <a:rPr lang="en-GB" sz="1050">
                <a:solidFill>
                  <a:srgbClr val="212529"/>
                </a:solidFill>
                <a:latin typeface="Consolas"/>
                <a:ea typeface="Consolas"/>
                <a:cs typeface="Consolas"/>
                <a:sym typeface="Consolas"/>
              </a:rPr>
              <a:t> mean_squared_error</a:t>
            </a:r>
            <a:endParaRPr sz="1150">
              <a:solidFill>
                <a:srgbClr val="555555"/>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50">
              <a:solidFill>
                <a:srgbClr val="555555"/>
              </a:solidFill>
              <a:highlight>
                <a:srgbClr val="FFFFFF"/>
              </a:highlight>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AutoNum type="arabicPeriod"/>
            </a:pPr>
            <a:r>
              <a:rPr lang="en-GB" sz="1150">
                <a:solidFill>
                  <a:srgbClr val="555555"/>
                </a:solidFill>
                <a:highlight>
                  <a:srgbClr val="FFFFFF"/>
                </a:highlight>
                <a:latin typeface="Helvetica Neue"/>
                <a:ea typeface="Helvetica Neue"/>
                <a:cs typeface="Helvetica Neue"/>
                <a:sym typeface="Helvetica Neue"/>
              </a:rPr>
              <a:t>Mean Absolute Error</a:t>
            </a:r>
            <a:endParaRPr sz="1150">
              <a:solidFill>
                <a:srgbClr val="555555"/>
              </a:solidFill>
              <a:highlight>
                <a:srgbClr val="FFFFFF"/>
              </a:highlight>
              <a:latin typeface="Helvetica Neue"/>
              <a:ea typeface="Helvetica Neue"/>
              <a:cs typeface="Helvetica Neue"/>
              <a:sym typeface="Helvetica Neue"/>
            </a:endParaRPr>
          </a:p>
          <a:p>
            <a:pPr indent="0" lvl="0" marL="0" rtl="0" algn="l">
              <a:lnSpc>
                <a:spcPct val="115000"/>
              </a:lnSpc>
              <a:spcBef>
                <a:spcPts val="2200"/>
              </a:spcBef>
              <a:spcAft>
                <a:spcPts val="0"/>
              </a:spcAft>
              <a:buNone/>
            </a:pPr>
            <a:r>
              <a:rPr b="1" lang="en-GB" sz="1050">
                <a:solidFill>
                  <a:srgbClr val="007020"/>
                </a:solidFill>
                <a:latin typeface="Consolas"/>
                <a:ea typeface="Consolas"/>
                <a:cs typeface="Consolas"/>
                <a:sym typeface="Consolas"/>
              </a:rPr>
              <a:t>from</a:t>
            </a:r>
            <a:r>
              <a:rPr lang="en-GB" sz="1050">
                <a:solidFill>
                  <a:srgbClr val="212529"/>
                </a:solidFill>
                <a:latin typeface="Consolas"/>
                <a:ea typeface="Consolas"/>
                <a:cs typeface="Consolas"/>
                <a:sym typeface="Consolas"/>
              </a:rPr>
              <a:t> </a:t>
            </a:r>
            <a:r>
              <a:rPr b="1" lang="en-GB" sz="1050">
                <a:solidFill>
                  <a:srgbClr val="0E84B5"/>
                </a:solidFill>
                <a:latin typeface="Consolas"/>
                <a:ea typeface="Consolas"/>
                <a:cs typeface="Consolas"/>
                <a:sym typeface="Consolas"/>
              </a:rPr>
              <a:t>sklearn.metrics</a:t>
            </a:r>
            <a:r>
              <a:rPr lang="en-GB" sz="1050">
                <a:solidFill>
                  <a:srgbClr val="212529"/>
                </a:solidFill>
                <a:latin typeface="Consolas"/>
                <a:ea typeface="Consolas"/>
                <a:cs typeface="Consolas"/>
                <a:sym typeface="Consolas"/>
              </a:rPr>
              <a:t> </a:t>
            </a:r>
            <a:r>
              <a:rPr b="1" lang="en-GB" sz="1050">
                <a:solidFill>
                  <a:srgbClr val="007020"/>
                </a:solidFill>
                <a:latin typeface="Consolas"/>
                <a:ea typeface="Consolas"/>
                <a:cs typeface="Consolas"/>
                <a:sym typeface="Consolas"/>
              </a:rPr>
              <a:t>import</a:t>
            </a:r>
            <a:r>
              <a:rPr lang="en-GB" sz="1050">
                <a:solidFill>
                  <a:srgbClr val="212529"/>
                </a:solidFill>
                <a:latin typeface="Consolas"/>
                <a:ea typeface="Consolas"/>
                <a:cs typeface="Consolas"/>
                <a:sym typeface="Consolas"/>
              </a:rPr>
              <a:t> mean_absolute_error</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150">
              <a:solidFill>
                <a:srgbClr val="555555"/>
              </a:solidFill>
              <a:highlight>
                <a:srgbClr val="FFFFFF"/>
              </a:highlight>
              <a:latin typeface="Helvetica Neue"/>
              <a:ea typeface="Helvetica Neue"/>
              <a:cs typeface="Helvetica Neue"/>
              <a:sym typeface="Helvetica Neue"/>
            </a:endParaRPr>
          </a:p>
          <a:p>
            <a:pPr indent="0" lvl="0" marL="0" rtl="0" algn="l">
              <a:spcBef>
                <a:spcPts val="2200"/>
              </a:spcBef>
              <a:spcAft>
                <a:spcPts val="1200"/>
              </a:spcAft>
              <a:buNone/>
            </a:pPr>
            <a:r>
              <a:t/>
            </a:r>
            <a:endParaRPr/>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1" name="Google Shape;91;p17"/>
          <p:cNvPicPr preferRelativeResize="0"/>
          <p:nvPr/>
        </p:nvPicPr>
        <p:blipFill>
          <a:blip r:embed="rId3">
            <a:alphaModFix/>
          </a:blip>
          <a:stretch>
            <a:fillRect/>
          </a:stretch>
        </p:blipFill>
        <p:spPr>
          <a:xfrm>
            <a:off x="4572000" y="1403900"/>
            <a:ext cx="4267125" cy="2578356"/>
          </a:xfrm>
          <a:prstGeom prst="rect">
            <a:avLst/>
          </a:prstGeom>
          <a:noFill/>
          <a:ln>
            <a:noFill/>
          </a:ln>
        </p:spPr>
      </p:pic>
      <p:pic>
        <p:nvPicPr>
          <p:cNvPr id="92" name="Google Shape;92;p17"/>
          <p:cNvPicPr preferRelativeResize="0"/>
          <p:nvPr/>
        </p:nvPicPr>
        <p:blipFill>
          <a:blip r:embed="rId4">
            <a:alphaModFix/>
          </a:blip>
          <a:stretch>
            <a:fillRect/>
          </a:stretch>
        </p:blipFill>
        <p:spPr>
          <a:xfrm>
            <a:off x="2648350" y="2105250"/>
            <a:ext cx="2080810" cy="572700"/>
          </a:xfrm>
          <a:prstGeom prst="rect">
            <a:avLst/>
          </a:prstGeom>
          <a:noFill/>
          <a:ln>
            <a:noFill/>
          </a:ln>
        </p:spPr>
      </p:pic>
      <p:pic>
        <p:nvPicPr>
          <p:cNvPr id="93" name="Google Shape;93;p17"/>
          <p:cNvPicPr preferRelativeResize="0"/>
          <p:nvPr/>
        </p:nvPicPr>
        <p:blipFill>
          <a:blip r:embed="rId5">
            <a:alphaModFix/>
          </a:blip>
          <a:stretch>
            <a:fillRect/>
          </a:stretch>
        </p:blipFill>
        <p:spPr>
          <a:xfrm>
            <a:off x="2648350" y="2950975"/>
            <a:ext cx="2080800" cy="5945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Multiple Linear Regression</a:t>
            </a:r>
            <a:endParaRPr/>
          </a:p>
        </p:txBody>
      </p:sp>
      <p:sp>
        <p:nvSpPr>
          <p:cNvPr id="99" name="Google Shape;99;p18"/>
          <p:cNvSpPr txBox="1"/>
          <p:nvPr>
            <p:ph idx="1" type="body"/>
          </p:nvPr>
        </p:nvSpPr>
        <p:spPr>
          <a:xfrm>
            <a:off x="299775" y="1144575"/>
            <a:ext cx="8520600" cy="178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is very similar to the one dependent variable linear regression, but </a:t>
            </a:r>
            <a:r>
              <a:rPr lang="en-GB"/>
              <a:t>generalized</a:t>
            </a:r>
            <a:r>
              <a:rPr lang="en-GB"/>
              <a:t> to multiple variables. </a:t>
            </a:r>
            <a:endParaRPr/>
          </a:p>
          <a:p>
            <a:pPr indent="0" lvl="0" marL="0" rtl="0" algn="l">
              <a:spcBef>
                <a:spcPts val="1200"/>
              </a:spcBef>
              <a:spcAft>
                <a:spcPts val="0"/>
              </a:spcAft>
              <a:buClr>
                <a:schemeClr val="dk1"/>
              </a:buClr>
              <a:buSzPts val="1100"/>
              <a:buFont typeface="Arial"/>
              <a:buNone/>
            </a:pPr>
            <a:r>
              <a:rPr lang="en-GB" sz="1200">
                <a:solidFill>
                  <a:srgbClr val="292929"/>
                </a:solidFill>
                <a:highlight>
                  <a:srgbClr val="F2F2F2"/>
                </a:highlight>
                <a:latin typeface="Courier New"/>
                <a:ea typeface="Courier New"/>
                <a:cs typeface="Courier New"/>
                <a:sym typeface="Courier New"/>
              </a:rPr>
              <a:t>from sklearn.linear_model import LinearRegression</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200">
                <a:solidFill>
                  <a:srgbClr val="292929"/>
                </a:solidFill>
                <a:highlight>
                  <a:srgbClr val="F2F2F2"/>
                </a:highlight>
                <a:latin typeface="Courier New"/>
                <a:ea typeface="Courier New"/>
                <a:cs typeface="Courier New"/>
                <a:sym typeface="Courier New"/>
              </a:rPr>
              <a:t>regressor = LinearRegression()</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1200"/>
              </a:spcAft>
              <a:buNone/>
            </a:pPr>
            <a:r>
              <a:rPr lang="en-GB" sz="1200">
                <a:solidFill>
                  <a:srgbClr val="292929"/>
                </a:solidFill>
                <a:highlight>
                  <a:srgbClr val="F2F2F2"/>
                </a:highlight>
                <a:latin typeface="Courier New"/>
                <a:ea typeface="Courier New"/>
                <a:cs typeface="Courier New"/>
                <a:sym typeface="Courier New"/>
              </a:rPr>
              <a:t>regressor.fit(X_train, y_train)</a:t>
            </a:r>
            <a:endParaRPr/>
          </a:p>
        </p:txBody>
      </p:sp>
      <p:sp>
        <p:nvSpPr>
          <p:cNvPr id="100" name="Google Shape;10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01" name="Google Shape;101;p18"/>
          <p:cNvPicPr preferRelativeResize="0"/>
          <p:nvPr/>
        </p:nvPicPr>
        <p:blipFill>
          <a:blip r:embed="rId3">
            <a:alphaModFix/>
          </a:blip>
          <a:stretch>
            <a:fillRect/>
          </a:stretch>
        </p:blipFill>
        <p:spPr>
          <a:xfrm>
            <a:off x="2028325" y="3067650"/>
            <a:ext cx="4414476" cy="151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Polynomial Regression</a:t>
            </a:r>
            <a:endParaRPr/>
          </a:p>
        </p:txBody>
      </p:sp>
      <p:sp>
        <p:nvSpPr>
          <p:cNvPr id="107" name="Google Shape;107;p19"/>
          <p:cNvSpPr txBox="1"/>
          <p:nvPr>
            <p:ph idx="1" type="body"/>
          </p:nvPr>
        </p:nvSpPr>
        <p:spPr>
          <a:xfrm>
            <a:off x="299775" y="1144575"/>
            <a:ext cx="8520600" cy="1731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Clr>
                <a:schemeClr val="dk1"/>
              </a:buClr>
              <a:buSzPct val="91666"/>
              <a:buFont typeface="Arial"/>
              <a:buNone/>
            </a:pPr>
            <a:r>
              <a:rPr lang="en-GB" sz="1200">
                <a:solidFill>
                  <a:srgbClr val="292929"/>
                </a:solidFill>
                <a:highlight>
                  <a:srgbClr val="F2F2F2"/>
                </a:highlight>
                <a:latin typeface="Courier New"/>
                <a:ea typeface="Courier New"/>
                <a:cs typeface="Courier New"/>
                <a:sym typeface="Courier New"/>
              </a:rPr>
              <a:t>from sklearn.preprocessing import PolynomialFeatures</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0"/>
              </a:spcAft>
              <a:buClr>
                <a:schemeClr val="dk1"/>
              </a:buClr>
              <a:buSzPct val="91666"/>
              <a:buFont typeface="Arial"/>
              <a:buNone/>
            </a:pPr>
            <a:r>
              <a:rPr lang="en-GB" sz="1200">
                <a:solidFill>
                  <a:srgbClr val="292929"/>
                </a:solidFill>
                <a:highlight>
                  <a:srgbClr val="F2F2F2"/>
                </a:highlight>
                <a:latin typeface="Courier New"/>
                <a:ea typeface="Courier New"/>
                <a:cs typeface="Courier New"/>
                <a:sym typeface="Courier New"/>
              </a:rPr>
              <a:t>poly_reg = PolynomialFeatures(degree = 3)</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0"/>
              </a:spcAft>
              <a:buClr>
                <a:schemeClr val="dk1"/>
              </a:buClr>
              <a:buSzPct val="91666"/>
              <a:buFont typeface="Arial"/>
              <a:buNone/>
            </a:pPr>
            <a:r>
              <a:rPr lang="en-GB" sz="1200">
                <a:solidFill>
                  <a:srgbClr val="292929"/>
                </a:solidFill>
                <a:highlight>
                  <a:srgbClr val="F2F2F2"/>
                </a:highlight>
                <a:latin typeface="Courier New"/>
                <a:ea typeface="Courier New"/>
                <a:cs typeface="Courier New"/>
                <a:sym typeface="Courier New"/>
              </a:rPr>
              <a:t>X_poly = poly_reg.fit_transform(X)</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0"/>
              </a:spcAft>
              <a:buClr>
                <a:schemeClr val="dk1"/>
              </a:buClr>
              <a:buSzPct val="91666"/>
              <a:buFont typeface="Arial"/>
              <a:buNone/>
            </a:pPr>
            <a:r>
              <a:rPr lang="en-GB" sz="1200">
                <a:solidFill>
                  <a:srgbClr val="292929"/>
                </a:solidFill>
                <a:highlight>
                  <a:srgbClr val="F2F2F2"/>
                </a:highlight>
                <a:latin typeface="Courier New"/>
                <a:ea typeface="Courier New"/>
                <a:cs typeface="Courier New"/>
                <a:sym typeface="Courier New"/>
              </a:rPr>
              <a:t>lin_reg = LinearRegression()</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1200"/>
              </a:spcAft>
              <a:buNone/>
            </a:pPr>
            <a:r>
              <a:rPr lang="en-GB" sz="1200">
                <a:solidFill>
                  <a:srgbClr val="292929"/>
                </a:solidFill>
                <a:highlight>
                  <a:srgbClr val="F2F2F2"/>
                </a:highlight>
                <a:latin typeface="Courier New"/>
                <a:ea typeface="Courier New"/>
                <a:cs typeface="Courier New"/>
                <a:sym typeface="Courier New"/>
              </a:rPr>
              <a:t>lin_reg.fit(X_poly, y)</a:t>
            </a:r>
            <a:endParaRPr/>
          </a:p>
        </p:txBody>
      </p:sp>
      <p:sp>
        <p:nvSpPr>
          <p:cNvPr id="108" name="Google Shape;10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09" name="Google Shape;109;p19"/>
          <p:cNvPicPr preferRelativeResize="0"/>
          <p:nvPr/>
        </p:nvPicPr>
        <p:blipFill>
          <a:blip r:embed="rId3">
            <a:alphaModFix/>
          </a:blip>
          <a:stretch>
            <a:fillRect/>
          </a:stretch>
        </p:blipFill>
        <p:spPr>
          <a:xfrm>
            <a:off x="1152525" y="2875575"/>
            <a:ext cx="6838950" cy="178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Lasso Regression</a:t>
            </a:r>
            <a:endParaRPr/>
          </a:p>
        </p:txBody>
      </p:sp>
      <p:sp>
        <p:nvSpPr>
          <p:cNvPr id="115" name="Google Shape;115;p20"/>
          <p:cNvSpPr txBox="1"/>
          <p:nvPr>
            <p:ph idx="1" type="body"/>
          </p:nvPr>
        </p:nvSpPr>
        <p:spPr>
          <a:xfrm>
            <a:off x="299775" y="1144575"/>
            <a:ext cx="42723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GB"/>
              <a:t>The purpose of lasso and ridge is to stabilize the vanilla linear regression and make it more robust against outliers, overfitting, and more.</a:t>
            </a:r>
            <a:endParaRPr/>
          </a:p>
          <a:p>
            <a:pPr indent="0" lvl="0" marL="0" rtl="0" algn="l">
              <a:spcBef>
                <a:spcPts val="1200"/>
              </a:spcBef>
              <a:spcAft>
                <a:spcPts val="0"/>
              </a:spcAft>
              <a:buNone/>
            </a:pPr>
            <a:r>
              <a:rPr lang="en-GB"/>
              <a:t>Lasso regression is a type of linear regression that uses shrinkage. Shrinkage is where data values are shrunk towards a central point, like the mean. The lasso procedure encourages simple, sparse models (i.e. models with fewer parameters). This particular type of regression is well-suited for models showing high levels of </a:t>
            </a:r>
            <a:r>
              <a:rPr lang="en-GB"/>
              <a:t>multicollinearity</a:t>
            </a:r>
            <a:r>
              <a:rPr lang="en-GB"/>
              <a:t> or when you want to automate certain parts of model selection, like variable selection/parameter elimination.</a:t>
            </a:r>
            <a:endParaRPr/>
          </a:p>
          <a:p>
            <a:pPr indent="0" lvl="0" marL="0" rtl="0" algn="l">
              <a:spcBef>
                <a:spcPts val="1200"/>
              </a:spcBef>
              <a:spcAft>
                <a:spcPts val="1200"/>
              </a:spcAft>
              <a:buNone/>
            </a:pPr>
            <a:r>
              <a:rPr lang="en-GB"/>
              <a:t>Lasso regression performs L1 regularization, which adds a penalty equal to the absolute value of the magnitude of coefficients.</a:t>
            </a:r>
            <a:endParaRPr/>
          </a:p>
        </p:txBody>
      </p:sp>
      <p:sp>
        <p:nvSpPr>
          <p:cNvPr id="116" name="Google Shape;1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7" name="Google Shape;117;p20"/>
          <p:cNvPicPr preferRelativeResize="0"/>
          <p:nvPr/>
        </p:nvPicPr>
        <p:blipFill>
          <a:blip r:embed="rId3">
            <a:alphaModFix/>
          </a:blip>
          <a:stretch>
            <a:fillRect/>
          </a:stretch>
        </p:blipFill>
        <p:spPr>
          <a:xfrm>
            <a:off x="5185525" y="1182300"/>
            <a:ext cx="3095625" cy="809625"/>
          </a:xfrm>
          <a:prstGeom prst="rect">
            <a:avLst/>
          </a:prstGeom>
          <a:noFill/>
          <a:ln>
            <a:noFill/>
          </a:ln>
        </p:spPr>
      </p:pic>
      <p:sp>
        <p:nvSpPr>
          <p:cNvPr id="118" name="Google Shape;118;p20"/>
          <p:cNvSpPr txBox="1"/>
          <p:nvPr>
            <p:ph idx="1" type="body"/>
          </p:nvPr>
        </p:nvSpPr>
        <p:spPr>
          <a:xfrm>
            <a:off x="4572000" y="2376125"/>
            <a:ext cx="4272300" cy="1902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a:t>When λ = 0, no parameters are eliminated. The estimate is equal to the one found with linear regression.</a:t>
            </a:r>
            <a:endParaRPr/>
          </a:p>
          <a:p>
            <a:pPr indent="-298450" lvl="0" marL="457200" rtl="0" algn="l">
              <a:spcBef>
                <a:spcPts val="0"/>
              </a:spcBef>
              <a:spcAft>
                <a:spcPts val="0"/>
              </a:spcAft>
              <a:buSzPts val="1100"/>
              <a:buChar char="●"/>
            </a:pPr>
            <a:r>
              <a:rPr lang="en-GB"/>
              <a:t>As λ increases, more and more coefficients are set to zero and eliminated (theoretically, when λ = ∞, all coefficients are eliminated).</a:t>
            </a:r>
            <a:endParaRPr/>
          </a:p>
          <a:p>
            <a:pPr indent="-298450" lvl="0" marL="457200" rtl="0" algn="l">
              <a:spcBef>
                <a:spcPts val="0"/>
              </a:spcBef>
              <a:spcAft>
                <a:spcPts val="0"/>
              </a:spcAft>
              <a:buSzPts val="1100"/>
              <a:buChar char="●"/>
            </a:pPr>
            <a:r>
              <a:rPr lang="en-GB"/>
              <a:t>As λ increases, bias increases.</a:t>
            </a:r>
            <a:endParaRPr/>
          </a:p>
          <a:p>
            <a:pPr indent="-298450" lvl="0" marL="457200" rtl="0" algn="l">
              <a:spcBef>
                <a:spcPts val="0"/>
              </a:spcBef>
              <a:spcAft>
                <a:spcPts val="0"/>
              </a:spcAft>
              <a:buSzPts val="1100"/>
              <a:buChar char="●"/>
            </a:pPr>
            <a:r>
              <a:rPr lang="en-GB"/>
              <a:t>As λ decreases, variance increases.</a:t>
            </a:r>
            <a:endParaRPr/>
          </a:p>
        </p:txBody>
      </p:sp>
      <p:sp>
        <p:nvSpPr>
          <p:cNvPr id="119" name="Google Shape;119;p20"/>
          <p:cNvSpPr txBox="1"/>
          <p:nvPr/>
        </p:nvSpPr>
        <p:spPr>
          <a:xfrm>
            <a:off x="399800" y="4386325"/>
            <a:ext cx="7434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u="sng">
                <a:solidFill>
                  <a:schemeClr val="hlink"/>
                </a:solidFill>
                <a:hlinkClick r:id="rId4"/>
              </a:rPr>
              <a:t>https://www.statisticshowto.com/lasso-regression/#:~:text=Lasso%20regression%20is%20a%20type,i.e.%20models%20with%20fewer%20parameters</a:t>
            </a:r>
            <a:r>
              <a:rPr lang="en-GB" sz="600"/>
              <a:t>).</a:t>
            </a:r>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Ridge Regression</a:t>
            </a:r>
            <a:endParaRPr/>
          </a:p>
        </p:txBody>
      </p:sp>
      <p:sp>
        <p:nvSpPr>
          <p:cNvPr id="125" name="Google Shape;125;p21"/>
          <p:cNvSpPr txBox="1"/>
          <p:nvPr>
            <p:ph idx="1" type="body"/>
          </p:nvPr>
        </p:nvSpPr>
        <p:spPr>
          <a:xfrm>
            <a:off x="299775" y="1144575"/>
            <a:ext cx="4272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Least squares regression isn’t defined at all when the number of predictors exceeds the number of observations; It doesn’t differentiate “important” from “less-important” predictors in a model, so it includes all of them. This leads to overfitting a model and failure to find unique solutions. Least squares also has issues dealing with multicollinearity in data.</a:t>
            </a:r>
            <a:endParaRPr/>
          </a:p>
          <a:p>
            <a:pPr indent="0" lvl="0" marL="0" rtl="0" algn="l">
              <a:spcBef>
                <a:spcPts val="1200"/>
              </a:spcBef>
              <a:spcAft>
                <a:spcPts val="0"/>
              </a:spcAft>
              <a:buNone/>
            </a:pPr>
            <a:r>
              <a:rPr lang="en-GB"/>
              <a:t>Ridge regression belongs a class of regression tools that use L2 regularization.</a:t>
            </a:r>
            <a:endParaRPr/>
          </a:p>
          <a:p>
            <a:pPr indent="0" lvl="0" marL="0" rtl="0" algn="l">
              <a:spcBef>
                <a:spcPts val="1200"/>
              </a:spcBef>
              <a:spcAft>
                <a:spcPts val="1200"/>
              </a:spcAft>
              <a:buNone/>
            </a:pPr>
            <a:r>
              <a:rPr lang="en-GB"/>
              <a:t>L2 regularization adds an L2 penalty, which equals the square of the magnitude of coefficients. All coefficients are shrunk by the same factor (so none are eliminated). Unlike L1 regularization, L2 will not result in sparse models.</a:t>
            </a:r>
            <a:endParaRPr/>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7" name="Google Shape;127;p21"/>
          <p:cNvSpPr txBox="1"/>
          <p:nvPr>
            <p:ph idx="1" type="body"/>
          </p:nvPr>
        </p:nvSpPr>
        <p:spPr>
          <a:xfrm>
            <a:off x="4572000" y="2376125"/>
            <a:ext cx="4272300" cy="1902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a:t>The bias increases as λ increases.</a:t>
            </a:r>
            <a:endParaRPr/>
          </a:p>
          <a:p>
            <a:pPr indent="-298450" lvl="0" marL="457200" rtl="0" algn="l">
              <a:spcBef>
                <a:spcPts val="0"/>
              </a:spcBef>
              <a:spcAft>
                <a:spcPts val="0"/>
              </a:spcAft>
              <a:buSzPts val="1100"/>
              <a:buChar char="●"/>
            </a:pPr>
            <a:r>
              <a:rPr lang="en-GB"/>
              <a:t>The variance decreases as λ increases.</a:t>
            </a:r>
            <a:endParaRPr/>
          </a:p>
        </p:txBody>
      </p:sp>
      <p:sp>
        <p:nvSpPr>
          <p:cNvPr id="128" name="Google Shape;128;p21"/>
          <p:cNvSpPr txBox="1"/>
          <p:nvPr/>
        </p:nvSpPr>
        <p:spPr>
          <a:xfrm>
            <a:off x="399800" y="4386325"/>
            <a:ext cx="7434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u="sng">
                <a:solidFill>
                  <a:schemeClr val="hlink"/>
                </a:solidFill>
                <a:hlinkClick r:id="rId3"/>
              </a:rPr>
              <a:t>https://www.statisticshowto.com/lasso-regression/#:~:text=Lasso%20regression%20is%20a%20type,i.e.%20models%20with%20fewer%20parameters</a:t>
            </a:r>
            <a:r>
              <a:rPr lang="en-GB" sz="600"/>
              <a:t>).</a:t>
            </a:r>
            <a:endParaRPr sz="600"/>
          </a:p>
        </p:txBody>
      </p:sp>
      <p:pic>
        <p:nvPicPr>
          <p:cNvPr id="129" name="Google Shape;129;p21"/>
          <p:cNvPicPr preferRelativeResize="0"/>
          <p:nvPr/>
        </p:nvPicPr>
        <p:blipFill>
          <a:blip r:embed="rId4">
            <a:alphaModFix/>
          </a:blip>
          <a:stretch>
            <a:fillRect/>
          </a:stretch>
        </p:blipFill>
        <p:spPr>
          <a:xfrm>
            <a:off x="5300875" y="1251825"/>
            <a:ext cx="3286125" cy="43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Elastic</a:t>
            </a:r>
            <a:r>
              <a:rPr lang="en-GB"/>
              <a:t> Net</a:t>
            </a:r>
            <a:endParaRPr/>
          </a:p>
        </p:txBody>
      </p:sp>
      <p:sp>
        <p:nvSpPr>
          <p:cNvPr id="135" name="Google Shape;135;p22"/>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Elastic Net implements </a:t>
            </a:r>
            <a:r>
              <a:rPr lang="en-GB"/>
              <a:t>both Lasso and Ridge Regression so both L1 and L2 can be choose independently. </a:t>
            </a:r>
            <a:endParaRPr/>
          </a:p>
        </p:txBody>
      </p:sp>
      <p:sp>
        <p:nvSpPr>
          <p:cNvPr id="136" name="Google Shape;13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7" name="Google Shape;137;p22"/>
          <p:cNvSpPr txBox="1"/>
          <p:nvPr/>
        </p:nvSpPr>
        <p:spPr>
          <a:xfrm>
            <a:off x="399800" y="4386325"/>
            <a:ext cx="7434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u="sng">
                <a:solidFill>
                  <a:schemeClr val="hlink"/>
                </a:solidFill>
                <a:hlinkClick r:id="rId3"/>
              </a:rPr>
              <a:t>https://www.statisticshowto.com/lasso-regression/#:~:text=Lasso%20regression%20is%20a%20type,i.e.%20models%20with%20fewer%20parameters</a:t>
            </a:r>
            <a:r>
              <a:rPr lang="en-GB" sz="600"/>
              <a:t>).</a:t>
            </a:r>
            <a:endParaRPr sz="600"/>
          </a:p>
        </p:txBody>
      </p:sp>
      <p:pic>
        <p:nvPicPr>
          <p:cNvPr id="138" name="Google Shape;138;p22"/>
          <p:cNvPicPr preferRelativeResize="0"/>
          <p:nvPr/>
        </p:nvPicPr>
        <p:blipFill>
          <a:blip r:embed="rId4">
            <a:alphaModFix/>
          </a:blip>
          <a:stretch>
            <a:fillRect/>
          </a:stretch>
        </p:blipFill>
        <p:spPr>
          <a:xfrm>
            <a:off x="5231650" y="1928775"/>
            <a:ext cx="3438525" cy="4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DIT-Aula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